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295" r:id="rId4"/>
    <p:sldId id="262" r:id="rId5"/>
    <p:sldId id="280" r:id="rId6"/>
    <p:sldId id="281" r:id="rId7"/>
    <p:sldId id="282" r:id="rId8"/>
    <p:sldId id="283" r:id="rId9"/>
    <p:sldId id="284" r:id="rId10"/>
    <p:sldId id="297" r:id="rId11"/>
    <p:sldId id="269" r:id="rId12"/>
    <p:sldId id="259" r:id="rId13"/>
    <p:sldId id="293" r:id="rId14"/>
    <p:sldId id="270" r:id="rId15"/>
    <p:sldId id="298" r:id="rId16"/>
    <p:sldId id="265" r:id="rId17"/>
    <p:sldId id="296" r:id="rId18"/>
    <p:sldId id="286" r:id="rId19"/>
    <p:sldId id="288" r:id="rId20"/>
    <p:sldId id="287" r:id="rId21"/>
    <p:sldId id="289" r:id="rId22"/>
    <p:sldId id="290" r:id="rId23"/>
    <p:sldId id="291" r:id="rId24"/>
    <p:sldId id="292" r:id="rId25"/>
    <p:sldId id="294" r:id="rId26"/>
    <p:sldId id="266" r:id="rId27"/>
    <p:sldId id="26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4"/>
    <p:restoredTop sz="72809"/>
  </p:normalViewPr>
  <p:slideViewPr>
    <p:cSldViewPr snapToGrid="0" snapToObjects="1">
      <p:cViewPr varScale="1">
        <p:scale>
          <a:sx n="81" d="100"/>
          <a:sy n="81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DB46F-FAB3-9B47-BD41-8CE7429207DB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7EEB5-5CFE-5648-992A-1E9B4AD5C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42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ONCE WE’RE SET, CONVERT FONT TO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67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6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NEIL</a:t>
            </a:r>
          </a:p>
          <a:p>
            <a:r>
              <a:rPr lang="en-US" baseline="0" dirty="0"/>
              <a:t>10 lines – definitely an exaggeration</a:t>
            </a:r>
          </a:p>
          <a:p>
            <a:r>
              <a:rPr lang="en-US" baseline="0" dirty="0"/>
              <a:t>“I am someone who writes code, they don’t write as much code as I do”</a:t>
            </a:r>
          </a:p>
          <a:p>
            <a:r>
              <a:rPr lang="en-US" baseline="0" dirty="0"/>
              <a:t>Measuring progress by lines of code is BS!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41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NEIL</a:t>
            </a:r>
          </a:p>
          <a:p>
            <a:r>
              <a:rPr lang="is-I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many of these things require hands on a keyboard</a:t>
            </a:r>
          </a:p>
          <a:p>
            <a:r>
              <a:rPr lang="is-I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Many of them involve multiple people having a conversation</a:t>
            </a:r>
          </a:p>
          <a:p>
            <a:r>
              <a:rPr lang="is-I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mobbing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those people are already in the same place at the 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OLI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37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NEIL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/>
              <a:t>We had a row of pairing monitors to begin</a:t>
            </a:r>
            <a:r>
              <a:rPr lang="en-GB" baseline="0" dirty="0"/>
              <a:t> with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baseline="0" dirty="0"/>
              <a:t>This is good. Haven pods are even better (isolation from noise/distraction)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Same VS versions, same </a:t>
            </a:r>
            <a:r>
              <a:rPr lang="en-US" dirty="0" err="1"/>
              <a:t>Resharper</a:t>
            </a:r>
            <a:r>
              <a:rPr lang="en-US" baseline="0" dirty="0"/>
              <a:t> versions, same preferences for e.g. line endings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61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97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OLI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Talk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about what we can still do better? (or use that as a lead-in to the next slide)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57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41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NEIL</a:t>
            </a:r>
          </a:p>
          <a:p>
            <a:r>
              <a:rPr lang="en-US" dirty="0">
                <a:latin typeface="Calibri"/>
              </a:rPr>
              <a:t>That’s OK. We’re not saying you should mob 24/7.</a:t>
            </a:r>
          </a:p>
          <a:p>
            <a:r>
              <a:rPr lang="en-US" dirty="0">
                <a:latin typeface="Calibri"/>
              </a:rPr>
              <a:t>We</a:t>
            </a:r>
            <a:r>
              <a:rPr lang="en-US" baseline="0" dirty="0">
                <a:latin typeface="Calibri"/>
              </a:rPr>
              <a:t> </a:t>
            </a:r>
            <a:r>
              <a:rPr lang="en-US" baseline="0" dirty="0" err="1">
                <a:latin typeface="Calibri"/>
              </a:rPr>
              <a:t>favour</a:t>
            </a:r>
            <a:r>
              <a:rPr lang="en-US" baseline="0" dirty="0">
                <a:latin typeface="Calibri"/>
              </a:rPr>
              <a:t> mobbing, but evaluate each task for suitability.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84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</a:rPr>
              <a:t>OLI - …but don't be too precious about the mob​</a:t>
            </a:r>
          </a:p>
          <a:p>
            <a:pPr algn="ctr"/>
            <a:r>
              <a:rPr lang="en-US">
                <a:latin typeface="Calibri"/>
              </a:rPr>
              <a:t>(splitting is not a sin)​</a:t>
            </a:r>
          </a:p>
          <a:p>
            <a:pPr algn="ctr"/>
            <a:endParaRPr lang="en-US">
              <a:latin typeface="Calibri"/>
            </a:endParaRPr>
          </a:p>
          <a:p>
            <a:pPr algn="ctr"/>
            <a:endParaRPr lang="en-US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18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07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</a:rPr>
              <a:t>OLI - Rabbit-holes become more expensive if they drag the whole mob away​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0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latin typeface="Calibri"/>
              </a:rPr>
              <a:t>NEIL</a:t>
            </a:r>
          </a:p>
          <a:p>
            <a:pPr algn="l"/>
            <a:r>
              <a:rPr lang="en-US" dirty="0">
                <a:latin typeface="Calibri"/>
              </a:rPr>
              <a:t>Don’t let one person drive too long.</a:t>
            </a:r>
          </a:p>
          <a:p>
            <a:pPr algn="l"/>
            <a:r>
              <a:rPr lang="en-US" dirty="0">
                <a:latin typeface="Calibri"/>
              </a:rPr>
              <a:t>Don’t let it always be your most senior person. </a:t>
            </a:r>
          </a:p>
          <a:p>
            <a:pPr algn="l"/>
            <a:r>
              <a:rPr lang="en-US" dirty="0">
                <a:latin typeface="Calibri"/>
              </a:rPr>
              <a:t>Pomodoro,</a:t>
            </a:r>
            <a:r>
              <a:rPr lang="en-US" baseline="0" dirty="0">
                <a:latin typeface="Calibri"/>
              </a:rPr>
              <a:t> whatever length fits – supposedly strict.</a:t>
            </a:r>
          </a:p>
          <a:p>
            <a:pPr algn="l"/>
            <a:r>
              <a:rPr lang="en-US" baseline="0" dirty="0">
                <a:latin typeface="Calibri"/>
              </a:rPr>
              <a:t>We tend to rotate at appropriate point (e.g. tests green, section finished).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27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latin typeface="Calibri"/>
              </a:rPr>
              <a:t>NEIL</a:t>
            </a:r>
          </a:p>
          <a:p>
            <a:pPr algn="l"/>
            <a:r>
              <a:rPr lang="en-US" dirty="0">
                <a:latin typeface="Calibri"/>
              </a:rPr>
              <a:t>Just</a:t>
            </a:r>
            <a:r>
              <a:rPr lang="en-US" baseline="0" dirty="0">
                <a:latin typeface="Calibri"/>
              </a:rPr>
              <a:t> because driver is in the </a:t>
            </a:r>
            <a:r>
              <a:rPr lang="en-US" baseline="0" dirty="0" err="1">
                <a:latin typeface="Calibri"/>
              </a:rPr>
              <a:t>hotseat</a:t>
            </a:r>
            <a:r>
              <a:rPr lang="en-US" baseline="0" dirty="0">
                <a:latin typeface="Calibri"/>
              </a:rPr>
              <a:t>, doesn’t mean navigators should switch off.</a:t>
            </a:r>
          </a:p>
          <a:p>
            <a:pPr algn="l"/>
            <a:r>
              <a:rPr lang="en-US" baseline="0" dirty="0">
                <a:latin typeface="Calibri"/>
              </a:rPr>
              <a:t>Your role is just as important.</a:t>
            </a:r>
          </a:p>
          <a:p>
            <a:pPr algn="l"/>
            <a:r>
              <a:rPr lang="en-US" baseline="0" dirty="0">
                <a:latin typeface="Calibri"/>
              </a:rPr>
              <a:t>You’ll be driving again soon, you’ll need to know what’s going on!</a:t>
            </a:r>
          </a:p>
          <a:p>
            <a:pPr algn="l"/>
            <a:r>
              <a:rPr lang="en-US" baseline="0" dirty="0">
                <a:latin typeface="Calibri"/>
              </a:rPr>
              <a:t>As Oli said, if you need to split, just announce it and make sure you catch up on return.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0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</a:rPr>
              <a:t>OLI -Everyone’s in the limelight – needs a safe/trusting environment​ 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latin typeface="Calibri"/>
              </a:rPr>
              <a:t>NEIL</a:t>
            </a:r>
          </a:p>
          <a:p>
            <a:pPr algn="l"/>
            <a:r>
              <a:rPr lang="en-US" dirty="0">
                <a:latin typeface="Calibri"/>
              </a:rPr>
              <a:t>You can't force a team to work this way.</a:t>
            </a:r>
          </a:p>
          <a:p>
            <a:pPr algn="l"/>
            <a:r>
              <a:rPr lang="en-US" dirty="0">
                <a:latin typeface="Calibri"/>
              </a:rPr>
              <a:t>Things</a:t>
            </a:r>
            <a:r>
              <a:rPr lang="en-US" baseline="0" dirty="0">
                <a:latin typeface="Calibri"/>
              </a:rPr>
              <a:t> Oli said – trust, openness, freedom of communication – comes with time.</a:t>
            </a:r>
          </a:p>
          <a:p>
            <a:pPr algn="l"/>
            <a:r>
              <a:rPr lang="en-US" baseline="0" dirty="0">
                <a:latin typeface="Calibri"/>
              </a:rPr>
              <a:t>New teams need to learn each other’s boundaries, what they’re comfortable with.</a:t>
            </a:r>
          </a:p>
          <a:p>
            <a:pPr algn="l"/>
            <a:r>
              <a:rPr lang="en-US" baseline="0" dirty="0">
                <a:latin typeface="Calibri"/>
              </a:rPr>
              <a:t>If you throw everyone in at the deep end – everyone might hate it!</a:t>
            </a:r>
          </a:p>
          <a:p>
            <a:pPr algn="l"/>
            <a:r>
              <a:rPr lang="en-US" baseline="0" dirty="0">
                <a:latin typeface="Calibri"/>
              </a:rPr>
              <a:t>Small steps, frequent </a:t>
            </a:r>
            <a:r>
              <a:rPr lang="en-US" baseline="0" dirty="0" err="1">
                <a:latin typeface="Calibri"/>
              </a:rPr>
              <a:t>retros</a:t>
            </a:r>
            <a:r>
              <a:rPr lang="en-US" baseline="0">
                <a:latin typeface="Calibri"/>
              </a:rPr>
              <a:t>.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77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>
                <a:latin typeface="Calibri"/>
              </a:rPr>
              <a:t>NEIL -you can't force a team to work this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35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/>
              <a:t>NEIL 1 &amp;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/>
              <a:t>OLI 3 &amp; 4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dirty="0"/>
              <a:t>Both – thanks!!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1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64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NEIL</a:t>
            </a:r>
          </a:p>
          <a:p>
            <a:r>
              <a:rPr lang="en-US" dirty="0"/>
              <a:t>AUDIENCE: TYPICAL PROBLEMS</a:t>
            </a:r>
            <a:r>
              <a:rPr lang="en-US" baseline="0" dirty="0"/>
              <a:t> IN DEVELOPMENT</a:t>
            </a:r>
            <a:endParaRPr lang="en-US" dirty="0"/>
          </a:p>
          <a:p>
            <a:r>
              <a:rPr lang="en-US" dirty="0"/>
              <a:t>Challenges</a:t>
            </a:r>
            <a:r>
              <a:rPr lang="en-US" baseline="0" dirty="0"/>
              <a:t> we face – mini retro</a:t>
            </a:r>
          </a:p>
          <a:p>
            <a:r>
              <a:rPr lang="en-US" baseline="0" dirty="0"/>
              <a:t>Waiting for answers: “Question Queue Time”</a:t>
            </a:r>
          </a:p>
          <a:p>
            <a:r>
              <a:rPr lang="en-US" baseline="0" dirty="0"/>
              <a:t>All difficult to solve, but all can be made easier with mob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</a:t>
            </a:r>
          </a:p>
          <a:p>
            <a:r>
              <a:rPr lang="en-US" dirty="0"/>
              <a:t>WHO</a:t>
            </a:r>
            <a:r>
              <a:rPr lang="en-US" baseline="0" dirty="0"/>
              <a:t> HERE HAS HEARD OF MOB PROGRAMMING BEFORE?</a:t>
            </a:r>
          </a:p>
          <a:p>
            <a:r>
              <a:rPr lang="en-US" baseline="0" dirty="0"/>
              <a:t>WHO’S ACTUALLY DONE IT?</a:t>
            </a:r>
            <a:endParaRPr lang="en-US" dirty="0"/>
          </a:p>
          <a:p>
            <a:r>
              <a:rPr lang="en-US" dirty="0"/>
              <a:t>Invented by Woody </a:t>
            </a:r>
            <a:r>
              <a:rPr lang="en-US" dirty="0" err="1"/>
              <a:t>Zuill</a:t>
            </a:r>
            <a:r>
              <a:rPr lang="en-US" dirty="0"/>
              <a:t> when he</a:t>
            </a:r>
            <a:r>
              <a:rPr lang="en-US" baseline="0" dirty="0"/>
              <a:t> was working at Hunter Industries</a:t>
            </a:r>
            <a:endParaRPr lang="en-US" dirty="0"/>
          </a:p>
          <a:p>
            <a:r>
              <a:rPr lang="en-US" dirty="0"/>
              <a:t>Most</a:t>
            </a:r>
            <a:r>
              <a:rPr lang="en-US" baseline="0" dirty="0"/>
              <a:t> of this is what we try to do in agile anyway. The last bit is the interesting extra twist.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3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07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02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5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65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37EEB5-5CFE-5648-992A-1E9B4AD5C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49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14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6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0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2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3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9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95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7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5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451B9-DD23-8F40-9D41-1BDAE9BE9F42}" type="datetimeFigureOut">
              <a:rPr lang="en-US" smtClean="0"/>
              <a:t>3/2/2016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A0AE9-C5F3-A74F-81D1-DA4305260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533"/>
            <a:ext cx="12182839" cy="50987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23744" y="97536"/>
            <a:ext cx="7449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impsonfont" charset="0"/>
                <a:ea typeface="Simpsonfont" charset="0"/>
                <a:cs typeface="Simpsonfont" charset="0"/>
              </a:rPr>
              <a:t>Put down the pitchforks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3472" y="6027330"/>
            <a:ext cx="7229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impsonfont" charset="0"/>
                <a:ea typeface="Simpsonfont" charset="0"/>
                <a:cs typeface="Simpsonfont" charset="0"/>
              </a:rPr>
              <a:t>and pick up a keyboard</a:t>
            </a:r>
          </a:p>
        </p:txBody>
      </p:sp>
    </p:spTree>
    <p:extLst>
      <p:ext uri="{BB962C8B-B14F-4D97-AF65-F5344CB8AC3E}">
        <p14:creationId xmlns:p14="http://schemas.microsoft.com/office/powerpoint/2010/main" val="7052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howtomob_06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1316" y="735594"/>
            <a:ext cx="7967948" cy="5025936"/>
          </a:xfrm>
        </p:spPr>
      </p:pic>
    </p:spTree>
    <p:extLst>
      <p:ext uri="{BB962C8B-B14F-4D97-AF65-F5344CB8AC3E}">
        <p14:creationId xmlns:p14="http://schemas.microsoft.com/office/powerpoint/2010/main" val="346756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Concerns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/>
              <a:t>It’s wasteful/inefficient</a:t>
            </a:r>
          </a:p>
          <a:p>
            <a:r>
              <a:rPr lang="is-IS" dirty="0"/>
              <a:t>You’re using [x] people to do 1 or 2 people’s work!</a:t>
            </a:r>
          </a:p>
          <a:p>
            <a:r>
              <a:rPr lang="is-IS" dirty="0"/>
              <a:t>We don’t have the resources to work that way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" y="3995538"/>
            <a:ext cx="12081164" cy="16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1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Concerns in a nutshell</a:t>
            </a:r>
            <a:endParaRPr lang="en-US" b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27455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There’s more to programming than code</a:t>
            </a:r>
            <a:r>
              <a:rPr lang="is-IS" b="1" dirty="0"/>
              <a:t>…</a:t>
            </a:r>
            <a:endParaRPr lang="en-US" b="1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" y="3995538"/>
            <a:ext cx="12081164" cy="16188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837904"/>
            <a:ext cx="12192000" cy="20734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172200" y="3837904"/>
            <a:ext cx="5181600" cy="2339058"/>
          </a:xfrm>
        </p:spPr>
        <p:txBody>
          <a:bodyPr>
            <a:normAutofit/>
          </a:bodyPr>
          <a:lstStyle/>
          <a:p>
            <a:r>
              <a:rPr lang="en-US" dirty="0"/>
              <a:t>Implement a ‘walking skeleton’</a:t>
            </a:r>
          </a:p>
          <a:p>
            <a:r>
              <a:rPr lang="en-US" dirty="0"/>
              <a:t>Decide if it’s fit-for-purpose</a:t>
            </a:r>
          </a:p>
          <a:p>
            <a:r>
              <a:rPr lang="en-US" dirty="0"/>
              <a:t>Agree on refactoring</a:t>
            </a:r>
          </a:p>
          <a:p>
            <a:r>
              <a:rPr lang="en-US" dirty="0"/>
              <a:t>Reviewing with stakeholders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3837904"/>
            <a:ext cx="5181600" cy="2339058"/>
          </a:xfrm>
        </p:spPr>
        <p:txBody>
          <a:bodyPr>
            <a:normAutofit/>
          </a:bodyPr>
          <a:lstStyle/>
          <a:p>
            <a:r>
              <a:rPr lang="en-US" dirty="0" err="1"/>
              <a:t>Analysing</a:t>
            </a:r>
            <a:r>
              <a:rPr lang="en-US" dirty="0"/>
              <a:t> requirements</a:t>
            </a:r>
          </a:p>
          <a:p>
            <a:r>
              <a:rPr lang="en-US" dirty="0"/>
              <a:t>Deciding how to solve a problem</a:t>
            </a:r>
          </a:p>
          <a:p>
            <a:r>
              <a:rPr lang="en-US" dirty="0"/>
              <a:t>Agreeing on an approach</a:t>
            </a:r>
          </a:p>
          <a:p>
            <a:r>
              <a:rPr lang="en-US" dirty="0"/>
              <a:t>Creating examples/scenarios</a:t>
            </a: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" y="1317984"/>
            <a:ext cx="12081164" cy="16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4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393 L 0 -0.3907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3" grpId="0" build="p"/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enefits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1608" y="1577295"/>
            <a:ext cx="7967948" cy="4688891"/>
          </a:xfrm>
        </p:spPr>
      </p:pic>
      <p:sp>
        <p:nvSpPr>
          <p:cNvPr id="2" name="TextBox 1"/>
          <p:cNvSpPr txBox="1"/>
          <p:nvPr/>
        </p:nvSpPr>
        <p:spPr>
          <a:xfrm>
            <a:off x="2058053" y="697740"/>
            <a:ext cx="2933359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>
                <a:latin typeface="Comic Sans MS"/>
              </a:rPr>
              <a:t>KNOWLEDGE SHARING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045" y="2078983"/>
            <a:ext cx="2933359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>
                <a:latin typeface="Comic Sans MS"/>
              </a:rPr>
              <a:t>CODE REVIEW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75324" y="2454314"/>
            <a:ext cx="2933359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>
                <a:latin typeface="Comic Sans MS"/>
              </a:rPr>
              <a:t>CONSISTENCY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06130" y="870709"/>
            <a:ext cx="2933359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>
                <a:latin typeface="Comic Sans MS"/>
              </a:rPr>
              <a:t>DEBATE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86715" y="4124361"/>
            <a:ext cx="2933359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>
                <a:latin typeface="Comic Sans MS"/>
              </a:rPr>
              <a:t>LEARNING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1224" y="5531886"/>
            <a:ext cx="2933359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>
                <a:latin typeface="Comic Sans MS"/>
              </a:rPr>
              <a:t>INCLUSIVE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4566" y="402565"/>
            <a:ext cx="2933359" cy="95410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dirty="0">
                <a:latin typeface="Comic Sans MS"/>
              </a:rPr>
              <a:t>EMERGENT DESIGN</a:t>
            </a:r>
          </a:p>
        </p:txBody>
      </p:sp>
    </p:spTree>
    <p:extLst>
      <p:ext uri="{BB962C8B-B14F-4D97-AF65-F5344CB8AC3E}">
        <p14:creationId xmlns:p14="http://schemas.microsoft.com/office/powerpoint/2010/main" val="249746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Down Arrow Callout 1"/>
          <p:cNvSpPr/>
          <p:nvPr/>
        </p:nvSpPr>
        <p:spPr>
          <a:xfrm>
            <a:off x="669702" y="128788"/>
            <a:ext cx="3206839" cy="1493950"/>
          </a:xfrm>
          <a:prstGeom prst="downArrowCallo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Driver</a:t>
            </a:r>
          </a:p>
        </p:txBody>
      </p:sp>
      <p:sp>
        <p:nvSpPr>
          <p:cNvPr id="8" name="Freeform 7"/>
          <p:cNvSpPr/>
          <p:nvPr/>
        </p:nvSpPr>
        <p:spPr>
          <a:xfrm>
            <a:off x="8397025" y="128788"/>
            <a:ext cx="3696237" cy="1493950"/>
          </a:xfrm>
          <a:custGeom>
            <a:avLst/>
            <a:gdLst>
              <a:gd name="connsiteX0" fmla="*/ 0 w 5769735"/>
              <a:gd name="connsiteY0" fmla="*/ 0 h 1493950"/>
              <a:gd name="connsiteX1" fmla="*/ 2313905 w 5769735"/>
              <a:gd name="connsiteY1" fmla="*/ 0 h 1493950"/>
              <a:gd name="connsiteX2" fmla="*/ 2470598 w 5769735"/>
              <a:gd name="connsiteY2" fmla="*/ 0 h 1493950"/>
              <a:gd name="connsiteX3" fmla="*/ 5769735 w 5769735"/>
              <a:gd name="connsiteY3" fmla="*/ 0 h 1493950"/>
              <a:gd name="connsiteX4" fmla="*/ 5769735 w 5769735"/>
              <a:gd name="connsiteY4" fmla="*/ 970724 h 1493950"/>
              <a:gd name="connsiteX5" fmla="*/ 4228564 w 5769735"/>
              <a:gd name="connsiteY5" fmla="*/ 970724 h 1493950"/>
              <a:gd name="connsiteX6" fmla="*/ 4228564 w 5769735"/>
              <a:gd name="connsiteY6" fmla="*/ 1120463 h 1493950"/>
              <a:gd name="connsiteX7" fmla="*/ 4415308 w 5769735"/>
              <a:gd name="connsiteY7" fmla="*/ 1120463 h 1493950"/>
              <a:gd name="connsiteX8" fmla="*/ 4041820 w 5769735"/>
              <a:gd name="connsiteY8" fmla="*/ 1493950 h 1493950"/>
              <a:gd name="connsiteX9" fmla="*/ 3668333 w 5769735"/>
              <a:gd name="connsiteY9" fmla="*/ 1120463 h 1493950"/>
              <a:gd name="connsiteX10" fmla="*/ 3855076 w 5769735"/>
              <a:gd name="connsiteY10" fmla="*/ 1120463 h 1493950"/>
              <a:gd name="connsiteX11" fmla="*/ 3855076 w 5769735"/>
              <a:gd name="connsiteY11" fmla="*/ 970724 h 1493950"/>
              <a:gd name="connsiteX12" fmla="*/ 2470598 w 5769735"/>
              <a:gd name="connsiteY12" fmla="*/ 970724 h 1493950"/>
              <a:gd name="connsiteX13" fmla="*/ 2313905 w 5769735"/>
              <a:gd name="connsiteY13" fmla="*/ 970724 h 1493950"/>
              <a:gd name="connsiteX14" fmla="*/ 1422043 w 5769735"/>
              <a:gd name="connsiteY14" fmla="*/ 970724 h 1493950"/>
              <a:gd name="connsiteX15" fmla="*/ 1422043 w 5769735"/>
              <a:gd name="connsiteY15" fmla="*/ 1120463 h 1493950"/>
              <a:gd name="connsiteX16" fmla="*/ 1608787 w 5769735"/>
              <a:gd name="connsiteY16" fmla="*/ 1120463 h 1493950"/>
              <a:gd name="connsiteX17" fmla="*/ 1235299 w 5769735"/>
              <a:gd name="connsiteY17" fmla="*/ 1493950 h 1493950"/>
              <a:gd name="connsiteX18" fmla="*/ 861812 w 5769735"/>
              <a:gd name="connsiteY18" fmla="*/ 1120463 h 1493950"/>
              <a:gd name="connsiteX19" fmla="*/ 1048555 w 5769735"/>
              <a:gd name="connsiteY19" fmla="*/ 1120463 h 1493950"/>
              <a:gd name="connsiteX20" fmla="*/ 1048555 w 5769735"/>
              <a:gd name="connsiteY20" fmla="*/ 970724 h 1493950"/>
              <a:gd name="connsiteX21" fmla="*/ 0 w 5769735"/>
              <a:gd name="connsiteY21" fmla="*/ 970724 h 1493950"/>
              <a:gd name="connsiteX0" fmla="*/ 0 w 5769735"/>
              <a:gd name="connsiteY0" fmla="*/ 0 h 1493950"/>
              <a:gd name="connsiteX1" fmla="*/ 2313905 w 5769735"/>
              <a:gd name="connsiteY1" fmla="*/ 0 h 1493950"/>
              <a:gd name="connsiteX2" fmla="*/ 2470598 w 5769735"/>
              <a:gd name="connsiteY2" fmla="*/ 0 h 1493950"/>
              <a:gd name="connsiteX3" fmla="*/ 5769735 w 5769735"/>
              <a:gd name="connsiteY3" fmla="*/ 0 h 1493950"/>
              <a:gd name="connsiteX4" fmla="*/ 4456090 w 5769735"/>
              <a:gd name="connsiteY4" fmla="*/ 970724 h 1493950"/>
              <a:gd name="connsiteX5" fmla="*/ 4228564 w 5769735"/>
              <a:gd name="connsiteY5" fmla="*/ 970724 h 1493950"/>
              <a:gd name="connsiteX6" fmla="*/ 4228564 w 5769735"/>
              <a:gd name="connsiteY6" fmla="*/ 1120463 h 1493950"/>
              <a:gd name="connsiteX7" fmla="*/ 4415308 w 5769735"/>
              <a:gd name="connsiteY7" fmla="*/ 1120463 h 1493950"/>
              <a:gd name="connsiteX8" fmla="*/ 4041820 w 5769735"/>
              <a:gd name="connsiteY8" fmla="*/ 1493950 h 1493950"/>
              <a:gd name="connsiteX9" fmla="*/ 3668333 w 5769735"/>
              <a:gd name="connsiteY9" fmla="*/ 1120463 h 1493950"/>
              <a:gd name="connsiteX10" fmla="*/ 3855076 w 5769735"/>
              <a:gd name="connsiteY10" fmla="*/ 1120463 h 1493950"/>
              <a:gd name="connsiteX11" fmla="*/ 3855076 w 5769735"/>
              <a:gd name="connsiteY11" fmla="*/ 970724 h 1493950"/>
              <a:gd name="connsiteX12" fmla="*/ 2470598 w 5769735"/>
              <a:gd name="connsiteY12" fmla="*/ 970724 h 1493950"/>
              <a:gd name="connsiteX13" fmla="*/ 2313905 w 5769735"/>
              <a:gd name="connsiteY13" fmla="*/ 970724 h 1493950"/>
              <a:gd name="connsiteX14" fmla="*/ 1422043 w 5769735"/>
              <a:gd name="connsiteY14" fmla="*/ 970724 h 1493950"/>
              <a:gd name="connsiteX15" fmla="*/ 1422043 w 5769735"/>
              <a:gd name="connsiteY15" fmla="*/ 1120463 h 1493950"/>
              <a:gd name="connsiteX16" fmla="*/ 1608787 w 5769735"/>
              <a:gd name="connsiteY16" fmla="*/ 1120463 h 1493950"/>
              <a:gd name="connsiteX17" fmla="*/ 1235299 w 5769735"/>
              <a:gd name="connsiteY17" fmla="*/ 1493950 h 1493950"/>
              <a:gd name="connsiteX18" fmla="*/ 861812 w 5769735"/>
              <a:gd name="connsiteY18" fmla="*/ 1120463 h 1493950"/>
              <a:gd name="connsiteX19" fmla="*/ 1048555 w 5769735"/>
              <a:gd name="connsiteY19" fmla="*/ 1120463 h 1493950"/>
              <a:gd name="connsiteX20" fmla="*/ 1048555 w 5769735"/>
              <a:gd name="connsiteY20" fmla="*/ 970724 h 1493950"/>
              <a:gd name="connsiteX21" fmla="*/ 0 w 5769735"/>
              <a:gd name="connsiteY21" fmla="*/ 970724 h 1493950"/>
              <a:gd name="connsiteX22" fmla="*/ 0 w 5769735"/>
              <a:gd name="connsiteY22" fmla="*/ 0 h 1493950"/>
              <a:gd name="connsiteX0" fmla="*/ 0 w 4456090"/>
              <a:gd name="connsiteY0" fmla="*/ 0 h 1493950"/>
              <a:gd name="connsiteX1" fmla="*/ 2313905 w 4456090"/>
              <a:gd name="connsiteY1" fmla="*/ 0 h 1493950"/>
              <a:gd name="connsiteX2" fmla="*/ 2470598 w 4456090"/>
              <a:gd name="connsiteY2" fmla="*/ 0 h 1493950"/>
              <a:gd name="connsiteX3" fmla="*/ 4430332 w 4456090"/>
              <a:gd name="connsiteY3" fmla="*/ 0 h 1493950"/>
              <a:gd name="connsiteX4" fmla="*/ 4456090 w 4456090"/>
              <a:gd name="connsiteY4" fmla="*/ 970724 h 1493950"/>
              <a:gd name="connsiteX5" fmla="*/ 4228564 w 4456090"/>
              <a:gd name="connsiteY5" fmla="*/ 970724 h 1493950"/>
              <a:gd name="connsiteX6" fmla="*/ 4228564 w 4456090"/>
              <a:gd name="connsiteY6" fmla="*/ 1120463 h 1493950"/>
              <a:gd name="connsiteX7" fmla="*/ 4415308 w 4456090"/>
              <a:gd name="connsiteY7" fmla="*/ 1120463 h 1493950"/>
              <a:gd name="connsiteX8" fmla="*/ 4041820 w 4456090"/>
              <a:gd name="connsiteY8" fmla="*/ 1493950 h 1493950"/>
              <a:gd name="connsiteX9" fmla="*/ 3668333 w 4456090"/>
              <a:gd name="connsiteY9" fmla="*/ 1120463 h 1493950"/>
              <a:gd name="connsiteX10" fmla="*/ 3855076 w 4456090"/>
              <a:gd name="connsiteY10" fmla="*/ 1120463 h 1493950"/>
              <a:gd name="connsiteX11" fmla="*/ 3855076 w 4456090"/>
              <a:gd name="connsiteY11" fmla="*/ 970724 h 1493950"/>
              <a:gd name="connsiteX12" fmla="*/ 2470598 w 4456090"/>
              <a:gd name="connsiteY12" fmla="*/ 970724 h 1493950"/>
              <a:gd name="connsiteX13" fmla="*/ 2313905 w 4456090"/>
              <a:gd name="connsiteY13" fmla="*/ 970724 h 1493950"/>
              <a:gd name="connsiteX14" fmla="*/ 1422043 w 4456090"/>
              <a:gd name="connsiteY14" fmla="*/ 970724 h 1493950"/>
              <a:gd name="connsiteX15" fmla="*/ 1422043 w 4456090"/>
              <a:gd name="connsiteY15" fmla="*/ 1120463 h 1493950"/>
              <a:gd name="connsiteX16" fmla="*/ 1608787 w 4456090"/>
              <a:gd name="connsiteY16" fmla="*/ 1120463 h 1493950"/>
              <a:gd name="connsiteX17" fmla="*/ 1235299 w 4456090"/>
              <a:gd name="connsiteY17" fmla="*/ 1493950 h 1493950"/>
              <a:gd name="connsiteX18" fmla="*/ 861812 w 4456090"/>
              <a:gd name="connsiteY18" fmla="*/ 1120463 h 1493950"/>
              <a:gd name="connsiteX19" fmla="*/ 1048555 w 4456090"/>
              <a:gd name="connsiteY19" fmla="*/ 1120463 h 1493950"/>
              <a:gd name="connsiteX20" fmla="*/ 1048555 w 4456090"/>
              <a:gd name="connsiteY20" fmla="*/ 970724 h 1493950"/>
              <a:gd name="connsiteX21" fmla="*/ 0 w 4456090"/>
              <a:gd name="connsiteY21" fmla="*/ 970724 h 1493950"/>
              <a:gd name="connsiteX22" fmla="*/ 0 w 4456090"/>
              <a:gd name="connsiteY22" fmla="*/ 0 h 1493950"/>
              <a:gd name="connsiteX0" fmla="*/ 0 w 4456090"/>
              <a:gd name="connsiteY0" fmla="*/ 0 h 1493950"/>
              <a:gd name="connsiteX1" fmla="*/ 2313905 w 4456090"/>
              <a:gd name="connsiteY1" fmla="*/ 0 h 1493950"/>
              <a:gd name="connsiteX2" fmla="*/ 2470598 w 4456090"/>
              <a:gd name="connsiteY2" fmla="*/ 0 h 1493950"/>
              <a:gd name="connsiteX3" fmla="*/ 4456090 w 4456090"/>
              <a:gd name="connsiteY3" fmla="*/ 12879 h 1493950"/>
              <a:gd name="connsiteX4" fmla="*/ 4456090 w 4456090"/>
              <a:gd name="connsiteY4" fmla="*/ 970724 h 1493950"/>
              <a:gd name="connsiteX5" fmla="*/ 4228564 w 4456090"/>
              <a:gd name="connsiteY5" fmla="*/ 970724 h 1493950"/>
              <a:gd name="connsiteX6" fmla="*/ 4228564 w 4456090"/>
              <a:gd name="connsiteY6" fmla="*/ 1120463 h 1493950"/>
              <a:gd name="connsiteX7" fmla="*/ 4415308 w 4456090"/>
              <a:gd name="connsiteY7" fmla="*/ 1120463 h 1493950"/>
              <a:gd name="connsiteX8" fmla="*/ 4041820 w 4456090"/>
              <a:gd name="connsiteY8" fmla="*/ 1493950 h 1493950"/>
              <a:gd name="connsiteX9" fmla="*/ 3668333 w 4456090"/>
              <a:gd name="connsiteY9" fmla="*/ 1120463 h 1493950"/>
              <a:gd name="connsiteX10" fmla="*/ 3855076 w 4456090"/>
              <a:gd name="connsiteY10" fmla="*/ 1120463 h 1493950"/>
              <a:gd name="connsiteX11" fmla="*/ 3855076 w 4456090"/>
              <a:gd name="connsiteY11" fmla="*/ 970724 h 1493950"/>
              <a:gd name="connsiteX12" fmla="*/ 2470598 w 4456090"/>
              <a:gd name="connsiteY12" fmla="*/ 970724 h 1493950"/>
              <a:gd name="connsiteX13" fmla="*/ 2313905 w 4456090"/>
              <a:gd name="connsiteY13" fmla="*/ 970724 h 1493950"/>
              <a:gd name="connsiteX14" fmla="*/ 1422043 w 4456090"/>
              <a:gd name="connsiteY14" fmla="*/ 970724 h 1493950"/>
              <a:gd name="connsiteX15" fmla="*/ 1422043 w 4456090"/>
              <a:gd name="connsiteY15" fmla="*/ 1120463 h 1493950"/>
              <a:gd name="connsiteX16" fmla="*/ 1608787 w 4456090"/>
              <a:gd name="connsiteY16" fmla="*/ 1120463 h 1493950"/>
              <a:gd name="connsiteX17" fmla="*/ 1235299 w 4456090"/>
              <a:gd name="connsiteY17" fmla="*/ 1493950 h 1493950"/>
              <a:gd name="connsiteX18" fmla="*/ 861812 w 4456090"/>
              <a:gd name="connsiteY18" fmla="*/ 1120463 h 1493950"/>
              <a:gd name="connsiteX19" fmla="*/ 1048555 w 4456090"/>
              <a:gd name="connsiteY19" fmla="*/ 1120463 h 1493950"/>
              <a:gd name="connsiteX20" fmla="*/ 1048555 w 4456090"/>
              <a:gd name="connsiteY20" fmla="*/ 970724 h 1493950"/>
              <a:gd name="connsiteX21" fmla="*/ 0 w 4456090"/>
              <a:gd name="connsiteY21" fmla="*/ 970724 h 1493950"/>
              <a:gd name="connsiteX22" fmla="*/ 0 w 4456090"/>
              <a:gd name="connsiteY22" fmla="*/ 0 h 1493950"/>
              <a:gd name="connsiteX0" fmla="*/ 0 w 4456090"/>
              <a:gd name="connsiteY0" fmla="*/ 0 h 1493950"/>
              <a:gd name="connsiteX1" fmla="*/ 2313905 w 4456090"/>
              <a:gd name="connsiteY1" fmla="*/ 0 h 1493950"/>
              <a:gd name="connsiteX2" fmla="*/ 2470598 w 4456090"/>
              <a:gd name="connsiteY2" fmla="*/ 0 h 1493950"/>
              <a:gd name="connsiteX3" fmla="*/ 4456090 w 4456090"/>
              <a:gd name="connsiteY3" fmla="*/ 12879 h 1493950"/>
              <a:gd name="connsiteX4" fmla="*/ 4456090 w 4456090"/>
              <a:gd name="connsiteY4" fmla="*/ 970724 h 1493950"/>
              <a:gd name="connsiteX5" fmla="*/ 4228564 w 4456090"/>
              <a:gd name="connsiteY5" fmla="*/ 970724 h 1493950"/>
              <a:gd name="connsiteX6" fmla="*/ 4228564 w 4456090"/>
              <a:gd name="connsiteY6" fmla="*/ 1120463 h 1493950"/>
              <a:gd name="connsiteX7" fmla="*/ 4415308 w 4456090"/>
              <a:gd name="connsiteY7" fmla="*/ 1120463 h 1493950"/>
              <a:gd name="connsiteX8" fmla="*/ 4041820 w 4456090"/>
              <a:gd name="connsiteY8" fmla="*/ 1493950 h 1493950"/>
              <a:gd name="connsiteX9" fmla="*/ 3668333 w 4456090"/>
              <a:gd name="connsiteY9" fmla="*/ 1120463 h 1493950"/>
              <a:gd name="connsiteX10" fmla="*/ 3855076 w 4456090"/>
              <a:gd name="connsiteY10" fmla="*/ 1120463 h 1493950"/>
              <a:gd name="connsiteX11" fmla="*/ 3855076 w 4456090"/>
              <a:gd name="connsiteY11" fmla="*/ 970724 h 1493950"/>
              <a:gd name="connsiteX12" fmla="*/ 2470598 w 4456090"/>
              <a:gd name="connsiteY12" fmla="*/ 970724 h 1493950"/>
              <a:gd name="connsiteX13" fmla="*/ 2313905 w 4456090"/>
              <a:gd name="connsiteY13" fmla="*/ 970724 h 1493950"/>
              <a:gd name="connsiteX14" fmla="*/ 1422043 w 4456090"/>
              <a:gd name="connsiteY14" fmla="*/ 970724 h 1493950"/>
              <a:gd name="connsiteX15" fmla="*/ 1422043 w 4456090"/>
              <a:gd name="connsiteY15" fmla="*/ 1120463 h 1493950"/>
              <a:gd name="connsiteX16" fmla="*/ 1608787 w 4456090"/>
              <a:gd name="connsiteY16" fmla="*/ 1120463 h 1493950"/>
              <a:gd name="connsiteX17" fmla="*/ 1235299 w 4456090"/>
              <a:gd name="connsiteY17" fmla="*/ 1493950 h 1493950"/>
              <a:gd name="connsiteX18" fmla="*/ 861812 w 4456090"/>
              <a:gd name="connsiteY18" fmla="*/ 1120463 h 1493950"/>
              <a:gd name="connsiteX19" fmla="*/ 1048555 w 4456090"/>
              <a:gd name="connsiteY19" fmla="*/ 1120463 h 1493950"/>
              <a:gd name="connsiteX20" fmla="*/ 1048555 w 4456090"/>
              <a:gd name="connsiteY20" fmla="*/ 970724 h 1493950"/>
              <a:gd name="connsiteX21" fmla="*/ 695459 w 4456090"/>
              <a:gd name="connsiteY21" fmla="*/ 970724 h 1493950"/>
              <a:gd name="connsiteX22" fmla="*/ 0 w 4456090"/>
              <a:gd name="connsiteY22" fmla="*/ 0 h 1493950"/>
              <a:gd name="connsiteX0" fmla="*/ 0 w 3773510"/>
              <a:gd name="connsiteY0" fmla="*/ 0 h 1506829"/>
              <a:gd name="connsiteX1" fmla="*/ 1631325 w 3773510"/>
              <a:gd name="connsiteY1" fmla="*/ 12879 h 1506829"/>
              <a:gd name="connsiteX2" fmla="*/ 1788018 w 3773510"/>
              <a:gd name="connsiteY2" fmla="*/ 12879 h 1506829"/>
              <a:gd name="connsiteX3" fmla="*/ 3773510 w 3773510"/>
              <a:gd name="connsiteY3" fmla="*/ 25758 h 1506829"/>
              <a:gd name="connsiteX4" fmla="*/ 3773510 w 3773510"/>
              <a:gd name="connsiteY4" fmla="*/ 983603 h 1506829"/>
              <a:gd name="connsiteX5" fmla="*/ 3545984 w 3773510"/>
              <a:gd name="connsiteY5" fmla="*/ 983603 h 1506829"/>
              <a:gd name="connsiteX6" fmla="*/ 3545984 w 3773510"/>
              <a:gd name="connsiteY6" fmla="*/ 1133342 h 1506829"/>
              <a:gd name="connsiteX7" fmla="*/ 3732728 w 3773510"/>
              <a:gd name="connsiteY7" fmla="*/ 1133342 h 1506829"/>
              <a:gd name="connsiteX8" fmla="*/ 3359240 w 3773510"/>
              <a:gd name="connsiteY8" fmla="*/ 1506829 h 1506829"/>
              <a:gd name="connsiteX9" fmla="*/ 2985753 w 3773510"/>
              <a:gd name="connsiteY9" fmla="*/ 1133342 h 1506829"/>
              <a:gd name="connsiteX10" fmla="*/ 3172496 w 3773510"/>
              <a:gd name="connsiteY10" fmla="*/ 1133342 h 1506829"/>
              <a:gd name="connsiteX11" fmla="*/ 3172496 w 3773510"/>
              <a:gd name="connsiteY11" fmla="*/ 983603 h 1506829"/>
              <a:gd name="connsiteX12" fmla="*/ 1788018 w 3773510"/>
              <a:gd name="connsiteY12" fmla="*/ 983603 h 1506829"/>
              <a:gd name="connsiteX13" fmla="*/ 1631325 w 3773510"/>
              <a:gd name="connsiteY13" fmla="*/ 983603 h 1506829"/>
              <a:gd name="connsiteX14" fmla="*/ 739463 w 3773510"/>
              <a:gd name="connsiteY14" fmla="*/ 983603 h 1506829"/>
              <a:gd name="connsiteX15" fmla="*/ 739463 w 3773510"/>
              <a:gd name="connsiteY15" fmla="*/ 1133342 h 1506829"/>
              <a:gd name="connsiteX16" fmla="*/ 926207 w 3773510"/>
              <a:gd name="connsiteY16" fmla="*/ 1133342 h 1506829"/>
              <a:gd name="connsiteX17" fmla="*/ 552719 w 3773510"/>
              <a:gd name="connsiteY17" fmla="*/ 1506829 h 1506829"/>
              <a:gd name="connsiteX18" fmla="*/ 179232 w 3773510"/>
              <a:gd name="connsiteY18" fmla="*/ 1133342 h 1506829"/>
              <a:gd name="connsiteX19" fmla="*/ 365975 w 3773510"/>
              <a:gd name="connsiteY19" fmla="*/ 1133342 h 1506829"/>
              <a:gd name="connsiteX20" fmla="*/ 365975 w 3773510"/>
              <a:gd name="connsiteY20" fmla="*/ 983603 h 1506829"/>
              <a:gd name="connsiteX21" fmla="*/ 12879 w 3773510"/>
              <a:gd name="connsiteY21" fmla="*/ 983603 h 1506829"/>
              <a:gd name="connsiteX22" fmla="*/ 0 w 3773510"/>
              <a:gd name="connsiteY22" fmla="*/ 0 h 1506829"/>
              <a:gd name="connsiteX0" fmla="*/ 0 w 3773510"/>
              <a:gd name="connsiteY0" fmla="*/ 0 h 1506829"/>
              <a:gd name="connsiteX1" fmla="*/ 1631325 w 3773510"/>
              <a:gd name="connsiteY1" fmla="*/ 12879 h 1506829"/>
              <a:gd name="connsiteX2" fmla="*/ 1788018 w 3773510"/>
              <a:gd name="connsiteY2" fmla="*/ 12879 h 1506829"/>
              <a:gd name="connsiteX3" fmla="*/ 3773510 w 3773510"/>
              <a:gd name="connsiteY3" fmla="*/ 25758 h 1506829"/>
              <a:gd name="connsiteX4" fmla="*/ 3773510 w 3773510"/>
              <a:gd name="connsiteY4" fmla="*/ 983603 h 1506829"/>
              <a:gd name="connsiteX5" fmla="*/ 3545984 w 3773510"/>
              <a:gd name="connsiteY5" fmla="*/ 983603 h 1506829"/>
              <a:gd name="connsiteX6" fmla="*/ 3545984 w 3773510"/>
              <a:gd name="connsiteY6" fmla="*/ 1133342 h 1506829"/>
              <a:gd name="connsiteX7" fmla="*/ 3732728 w 3773510"/>
              <a:gd name="connsiteY7" fmla="*/ 1133342 h 1506829"/>
              <a:gd name="connsiteX8" fmla="*/ 3359240 w 3773510"/>
              <a:gd name="connsiteY8" fmla="*/ 1506829 h 1506829"/>
              <a:gd name="connsiteX9" fmla="*/ 2985753 w 3773510"/>
              <a:gd name="connsiteY9" fmla="*/ 1133342 h 1506829"/>
              <a:gd name="connsiteX10" fmla="*/ 3172496 w 3773510"/>
              <a:gd name="connsiteY10" fmla="*/ 1133342 h 1506829"/>
              <a:gd name="connsiteX11" fmla="*/ 3172496 w 3773510"/>
              <a:gd name="connsiteY11" fmla="*/ 983603 h 1506829"/>
              <a:gd name="connsiteX12" fmla="*/ 1788018 w 3773510"/>
              <a:gd name="connsiteY12" fmla="*/ 983603 h 1506829"/>
              <a:gd name="connsiteX13" fmla="*/ 1631325 w 3773510"/>
              <a:gd name="connsiteY13" fmla="*/ 983603 h 1506829"/>
              <a:gd name="connsiteX14" fmla="*/ 739463 w 3773510"/>
              <a:gd name="connsiteY14" fmla="*/ 983603 h 1506829"/>
              <a:gd name="connsiteX15" fmla="*/ 739463 w 3773510"/>
              <a:gd name="connsiteY15" fmla="*/ 1133342 h 1506829"/>
              <a:gd name="connsiteX16" fmla="*/ 926207 w 3773510"/>
              <a:gd name="connsiteY16" fmla="*/ 1133342 h 1506829"/>
              <a:gd name="connsiteX17" fmla="*/ 552719 w 3773510"/>
              <a:gd name="connsiteY17" fmla="*/ 1506829 h 1506829"/>
              <a:gd name="connsiteX18" fmla="*/ 179232 w 3773510"/>
              <a:gd name="connsiteY18" fmla="*/ 1133342 h 1506829"/>
              <a:gd name="connsiteX19" fmla="*/ 365975 w 3773510"/>
              <a:gd name="connsiteY19" fmla="*/ 1133342 h 1506829"/>
              <a:gd name="connsiteX20" fmla="*/ 365975 w 3773510"/>
              <a:gd name="connsiteY20" fmla="*/ 983603 h 1506829"/>
              <a:gd name="connsiteX21" fmla="*/ 77273 w 3773510"/>
              <a:gd name="connsiteY21" fmla="*/ 983603 h 1506829"/>
              <a:gd name="connsiteX22" fmla="*/ 0 w 3773510"/>
              <a:gd name="connsiteY22" fmla="*/ 0 h 1506829"/>
              <a:gd name="connsiteX0" fmla="*/ 12879 w 3696237"/>
              <a:gd name="connsiteY0" fmla="*/ 0 h 1506829"/>
              <a:gd name="connsiteX1" fmla="*/ 1554052 w 3696237"/>
              <a:gd name="connsiteY1" fmla="*/ 12879 h 1506829"/>
              <a:gd name="connsiteX2" fmla="*/ 1710745 w 3696237"/>
              <a:gd name="connsiteY2" fmla="*/ 12879 h 1506829"/>
              <a:gd name="connsiteX3" fmla="*/ 3696237 w 3696237"/>
              <a:gd name="connsiteY3" fmla="*/ 25758 h 1506829"/>
              <a:gd name="connsiteX4" fmla="*/ 3696237 w 3696237"/>
              <a:gd name="connsiteY4" fmla="*/ 983603 h 1506829"/>
              <a:gd name="connsiteX5" fmla="*/ 3468711 w 3696237"/>
              <a:gd name="connsiteY5" fmla="*/ 983603 h 1506829"/>
              <a:gd name="connsiteX6" fmla="*/ 3468711 w 3696237"/>
              <a:gd name="connsiteY6" fmla="*/ 1133342 h 1506829"/>
              <a:gd name="connsiteX7" fmla="*/ 3655455 w 3696237"/>
              <a:gd name="connsiteY7" fmla="*/ 1133342 h 1506829"/>
              <a:gd name="connsiteX8" fmla="*/ 3281967 w 3696237"/>
              <a:gd name="connsiteY8" fmla="*/ 1506829 h 1506829"/>
              <a:gd name="connsiteX9" fmla="*/ 2908480 w 3696237"/>
              <a:gd name="connsiteY9" fmla="*/ 1133342 h 1506829"/>
              <a:gd name="connsiteX10" fmla="*/ 3095223 w 3696237"/>
              <a:gd name="connsiteY10" fmla="*/ 1133342 h 1506829"/>
              <a:gd name="connsiteX11" fmla="*/ 3095223 w 3696237"/>
              <a:gd name="connsiteY11" fmla="*/ 983603 h 1506829"/>
              <a:gd name="connsiteX12" fmla="*/ 1710745 w 3696237"/>
              <a:gd name="connsiteY12" fmla="*/ 983603 h 1506829"/>
              <a:gd name="connsiteX13" fmla="*/ 1554052 w 3696237"/>
              <a:gd name="connsiteY13" fmla="*/ 983603 h 1506829"/>
              <a:gd name="connsiteX14" fmla="*/ 662190 w 3696237"/>
              <a:gd name="connsiteY14" fmla="*/ 983603 h 1506829"/>
              <a:gd name="connsiteX15" fmla="*/ 662190 w 3696237"/>
              <a:gd name="connsiteY15" fmla="*/ 1133342 h 1506829"/>
              <a:gd name="connsiteX16" fmla="*/ 848934 w 3696237"/>
              <a:gd name="connsiteY16" fmla="*/ 1133342 h 1506829"/>
              <a:gd name="connsiteX17" fmla="*/ 475446 w 3696237"/>
              <a:gd name="connsiteY17" fmla="*/ 1506829 h 1506829"/>
              <a:gd name="connsiteX18" fmla="*/ 101959 w 3696237"/>
              <a:gd name="connsiteY18" fmla="*/ 1133342 h 1506829"/>
              <a:gd name="connsiteX19" fmla="*/ 288702 w 3696237"/>
              <a:gd name="connsiteY19" fmla="*/ 1133342 h 1506829"/>
              <a:gd name="connsiteX20" fmla="*/ 288702 w 3696237"/>
              <a:gd name="connsiteY20" fmla="*/ 983603 h 1506829"/>
              <a:gd name="connsiteX21" fmla="*/ 0 w 3696237"/>
              <a:gd name="connsiteY21" fmla="*/ 983603 h 1506829"/>
              <a:gd name="connsiteX22" fmla="*/ 12879 w 3696237"/>
              <a:gd name="connsiteY22" fmla="*/ 0 h 1506829"/>
              <a:gd name="connsiteX0" fmla="*/ 0 w 3709115"/>
              <a:gd name="connsiteY0" fmla="*/ 12879 h 1493950"/>
              <a:gd name="connsiteX1" fmla="*/ 1566930 w 3709115"/>
              <a:gd name="connsiteY1" fmla="*/ 0 h 1493950"/>
              <a:gd name="connsiteX2" fmla="*/ 1723623 w 3709115"/>
              <a:gd name="connsiteY2" fmla="*/ 0 h 1493950"/>
              <a:gd name="connsiteX3" fmla="*/ 3709115 w 3709115"/>
              <a:gd name="connsiteY3" fmla="*/ 12879 h 1493950"/>
              <a:gd name="connsiteX4" fmla="*/ 3709115 w 3709115"/>
              <a:gd name="connsiteY4" fmla="*/ 970724 h 1493950"/>
              <a:gd name="connsiteX5" fmla="*/ 3481589 w 3709115"/>
              <a:gd name="connsiteY5" fmla="*/ 970724 h 1493950"/>
              <a:gd name="connsiteX6" fmla="*/ 3481589 w 3709115"/>
              <a:gd name="connsiteY6" fmla="*/ 1120463 h 1493950"/>
              <a:gd name="connsiteX7" fmla="*/ 3668333 w 3709115"/>
              <a:gd name="connsiteY7" fmla="*/ 1120463 h 1493950"/>
              <a:gd name="connsiteX8" fmla="*/ 3294845 w 3709115"/>
              <a:gd name="connsiteY8" fmla="*/ 1493950 h 1493950"/>
              <a:gd name="connsiteX9" fmla="*/ 2921358 w 3709115"/>
              <a:gd name="connsiteY9" fmla="*/ 1120463 h 1493950"/>
              <a:gd name="connsiteX10" fmla="*/ 3108101 w 3709115"/>
              <a:gd name="connsiteY10" fmla="*/ 1120463 h 1493950"/>
              <a:gd name="connsiteX11" fmla="*/ 3108101 w 3709115"/>
              <a:gd name="connsiteY11" fmla="*/ 970724 h 1493950"/>
              <a:gd name="connsiteX12" fmla="*/ 1723623 w 3709115"/>
              <a:gd name="connsiteY12" fmla="*/ 970724 h 1493950"/>
              <a:gd name="connsiteX13" fmla="*/ 1566930 w 3709115"/>
              <a:gd name="connsiteY13" fmla="*/ 970724 h 1493950"/>
              <a:gd name="connsiteX14" fmla="*/ 675068 w 3709115"/>
              <a:gd name="connsiteY14" fmla="*/ 970724 h 1493950"/>
              <a:gd name="connsiteX15" fmla="*/ 675068 w 3709115"/>
              <a:gd name="connsiteY15" fmla="*/ 1120463 h 1493950"/>
              <a:gd name="connsiteX16" fmla="*/ 861812 w 3709115"/>
              <a:gd name="connsiteY16" fmla="*/ 1120463 h 1493950"/>
              <a:gd name="connsiteX17" fmla="*/ 488324 w 3709115"/>
              <a:gd name="connsiteY17" fmla="*/ 1493950 h 1493950"/>
              <a:gd name="connsiteX18" fmla="*/ 114837 w 3709115"/>
              <a:gd name="connsiteY18" fmla="*/ 1120463 h 1493950"/>
              <a:gd name="connsiteX19" fmla="*/ 301580 w 3709115"/>
              <a:gd name="connsiteY19" fmla="*/ 1120463 h 1493950"/>
              <a:gd name="connsiteX20" fmla="*/ 301580 w 3709115"/>
              <a:gd name="connsiteY20" fmla="*/ 970724 h 1493950"/>
              <a:gd name="connsiteX21" fmla="*/ 12878 w 3709115"/>
              <a:gd name="connsiteY21" fmla="*/ 970724 h 1493950"/>
              <a:gd name="connsiteX22" fmla="*/ 0 w 3709115"/>
              <a:gd name="connsiteY22" fmla="*/ 12879 h 1493950"/>
              <a:gd name="connsiteX0" fmla="*/ 1 w 3696237"/>
              <a:gd name="connsiteY0" fmla="*/ 0 h 1506829"/>
              <a:gd name="connsiteX1" fmla="*/ 1554052 w 3696237"/>
              <a:gd name="connsiteY1" fmla="*/ 12879 h 1506829"/>
              <a:gd name="connsiteX2" fmla="*/ 1710745 w 3696237"/>
              <a:gd name="connsiteY2" fmla="*/ 12879 h 1506829"/>
              <a:gd name="connsiteX3" fmla="*/ 3696237 w 3696237"/>
              <a:gd name="connsiteY3" fmla="*/ 25758 h 1506829"/>
              <a:gd name="connsiteX4" fmla="*/ 3696237 w 3696237"/>
              <a:gd name="connsiteY4" fmla="*/ 983603 h 1506829"/>
              <a:gd name="connsiteX5" fmla="*/ 3468711 w 3696237"/>
              <a:gd name="connsiteY5" fmla="*/ 983603 h 1506829"/>
              <a:gd name="connsiteX6" fmla="*/ 3468711 w 3696237"/>
              <a:gd name="connsiteY6" fmla="*/ 1133342 h 1506829"/>
              <a:gd name="connsiteX7" fmla="*/ 3655455 w 3696237"/>
              <a:gd name="connsiteY7" fmla="*/ 1133342 h 1506829"/>
              <a:gd name="connsiteX8" fmla="*/ 3281967 w 3696237"/>
              <a:gd name="connsiteY8" fmla="*/ 1506829 h 1506829"/>
              <a:gd name="connsiteX9" fmla="*/ 2908480 w 3696237"/>
              <a:gd name="connsiteY9" fmla="*/ 1133342 h 1506829"/>
              <a:gd name="connsiteX10" fmla="*/ 3095223 w 3696237"/>
              <a:gd name="connsiteY10" fmla="*/ 1133342 h 1506829"/>
              <a:gd name="connsiteX11" fmla="*/ 3095223 w 3696237"/>
              <a:gd name="connsiteY11" fmla="*/ 983603 h 1506829"/>
              <a:gd name="connsiteX12" fmla="*/ 1710745 w 3696237"/>
              <a:gd name="connsiteY12" fmla="*/ 983603 h 1506829"/>
              <a:gd name="connsiteX13" fmla="*/ 1554052 w 3696237"/>
              <a:gd name="connsiteY13" fmla="*/ 983603 h 1506829"/>
              <a:gd name="connsiteX14" fmla="*/ 662190 w 3696237"/>
              <a:gd name="connsiteY14" fmla="*/ 983603 h 1506829"/>
              <a:gd name="connsiteX15" fmla="*/ 662190 w 3696237"/>
              <a:gd name="connsiteY15" fmla="*/ 1133342 h 1506829"/>
              <a:gd name="connsiteX16" fmla="*/ 848934 w 3696237"/>
              <a:gd name="connsiteY16" fmla="*/ 1133342 h 1506829"/>
              <a:gd name="connsiteX17" fmla="*/ 475446 w 3696237"/>
              <a:gd name="connsiteY17" fmla="*/ 1506829 h 1506829"/>
              <a:gd name="connsiteX18" fmla="*/ 101959 w 3696237"/>
              <a:gd name="connsiteY18" fmla="*/ 1133342 h 1506829"/>
              <a:gd name="connsiteX19" fmla="*/ 288702 w 3696237"/>
              <a:gd name="connsiteY19" fmla="*/ 1133342 h 1506829"/>
              <a:gd name="connsiteX20" fmla="*/ 288702 w 3696237"/>
              <a:gd name="connsiteY20" fmla="*/ 983603 h 1506829"/>
              <a:gd name="connsiteX21" fmla="*/ 0 w 3696237"/>
              <a:gd name="connsiteY21" fmla="*/ 983603 h 1506829"/>
              <a:gd name="connsiteX22" fmla="*/ 1 w 3696237"/>
              <a:gd name="connsiteY22" fmla="*/ 0 h 1506829"/>
              <a:gd name="connsiteX0" fmla="*/ 0 w 3721994"/>
              <a:gd name="connsiteY0" fmla="*/ 0 h 1493950"/>
              <a:gd name="connsiteX1" fmla="*/ 1579809 w 3721994"/>
              <a:gd name="connsiteY1" fmla="*/ 0 h 1493950"/>
              <a:gd name="connsiteX2" fmla="*/ 1736502 w 3721994"/>
              <a:gd name="connsiteY2" fmla="*/ 0 h 1493950"/>
              <a:gd name="connsiteX3" fmla="*/ 3721994 w 3721994"/>
              <a:gd name="connsiteY3" fmla="*/ 12879 h 1493950"/>
              <a:gd name="connsiteX4" fmla="*/ 3721994 w 3721994"/>
              <a:gd name="connsiteY4" fmla="*/ 970724 h 1493950"/>
              <a:gd name="connsiteX5" fmla="*/ 3494468 w 3721994"/>
              <a:gd name="connsiteY5" fmla="*/ 970724 h 1493950"/>
              <a:gd name="connsiteX6" fmla="*/ 3494468 w 3721994"/>
              <a:gd name="connsiteY6" fmla="*/ 1120463 h 1493950"/>
              <a:gd name="connsiteX7" fmla="*/ 3681212 w 3721994"/>
              <a:gd name="connsiteY7" fmla="*/ 1120463 h 1493950"/>
              <a:gd name="connsiteX8" fmla="*/ 3307724 w 3721994"/>
              <a:gd name="connsiteY8" fmla="*/ 1493950 h 1493950"/>
              <a:gd name="connsiteX9" fmla="*/ 2934237 w 3721994"/>
              <a:gd name="connsiteY9" fmla="*/ 1120463 h 1493950"/>
              <a:gd name="connsiteX10" fmla="*/ 3120980 w 3721994"/>
              <a:gd name="connsiteY10" fmla="*/ 1120463 h 1493950"/>
              <a:gd name="connsiteX11" fmla="*/ 3120980 w 3721994"/>
              <a:gd name="connsiteY11" fmla="*/ 970724 h 1493950"/>
              <a:gd name="connsiteX12" fmla="*/ 1736502 w 3721994"/>
              <a:gd name="connsiteY12" fmla="*/ 970724 h 1493950"/>
              <a:gd name="connsiteX13" fmla="*/ 1579809 w 3721994"/>
              <a:gd name="connsiteY13" fmla="*/ 970724 h 1493950"/>
              <a:gd name="connsiteX14" fmla="*/ 687947 w 3721994"/>
              <a:gd name="connsiteY14" fmla="*/ 970724 h 1493950"/>
              <a:gd name="connsiteX15" fmla="*/ 687947 w 3721994"/>
              <a:gd name="connsiteY15" fmla="*/ 1120463 h 1493950"/>
              <a:gd name="connsiteX16" fmla="*/ 874691 w 3721994"/>
              <a:gd name="connsiteY16" fmla="*/ 1120463 h 1493950"/>
              <a:gd name="connsiteX17" fmla="*/ 501203 w 3721994"/>
              <a:gd name="connsiteY17" fmla="*/ 1493950 h 1493950"/>
              <a:gd name="connsiteX18" fmla="*/ 127716 w 3721994"/>
              <a:gd name="connsiteY18" fmla="*/ 1120463 h 1493950"/>
              <a:gd name="connsiteX19" fmla="*/ 314459 w 3721994"/>
              <a:gd name="connsiteY19" fmla="*/ 1120463 h 1493950"/>
              <a:gd name="connsiteX20" fmla="*/ 314459 w 3721994"/>
              <a:gd name="connsiteY20" fmla="*/ 970724 h 1493950"/>
              <a:gd name="connsiteX21" fmla="*/ 25757 w 3721994"/>
              <a:gd name="connsiteY21" fmla="*/ 970724 h 1493950"/>
              <a:gd name="connsiteX22" fmla="*/ 0 w 3721994"/>
              <a:gd name="connsiteY22" fmla="*/ 0 h 1493950"/>
              <a:gd name="connsiteX0" fmla="*/ 12880 w 3696237"/>
              <a:gd name="connsiteY0" fmla="*/ 12879 h 1493950"/>
              <a:gd name="connsiteX1" fmla="*/ 1554052 w 3696237"/>
              <a:gd name="connsiteY1" fmla="*/ 0 h 1493950"/>
              <a:gd name="connsiteX2" fmla="*/ 1710745 w 3696237"/>
              <a:gd name="connsiteY2" fmla="*/ 0 h 1493950"/>
              <a:gd name="connsiteX3" fmla="*/ 3696237 w 3696237"/>
              <a:gd name="connsiteY3" fmla="*/ 12879 h 1493950"/>
              <a:gd name="connsiteX4" fmla="*/ 3696237 w 3696237"/>
              <a:gd name="connsiteY4" fmla="*/ 970724 h 1493950"/>
              <a:gd name="connsiteX5" fmla="*/ 3468711 w 3696237"/>
              <a:gd name="connsiteY5" fmla="*/ 970724 h 1493950"/>
              <a:gd name="connsiteX6" fmla="*/ 3468711 w 3696237"/>
              <a:gd name="connsiteY6" fmla="*/ 1120463 h 1493950"/>
              <a:gd name="connsiteX7" fmla="*/ 3655455 w 3696237"/>
              <a:gd name="connsiteY7" fmla="*/ 1120463 h 1493950"/>
              <a:gd name="connsiteX8" fmla="*/ 3281967 w 3696237"/>
              <a:gd name="connsiteY8" fmla="*/ 1493950 h 1493950"/>
              <a:gd name="connsiteX9" fmla="*/ 2908480 w 3696237"/>
              <a:gd name="connsiteY9" fmla="*/ 1120463 h 1493950"/>
              <a:gd name="connsiteX10" fmla="*/ 3095223 w 3696237"/>
              <a:gd name="connsiteY10" fmla="*/ 1120463 h 1493950"/>
              <a:gd name="connsiteX11" fmla="*/ 3095223 w 3696237"/>
              <a:gd name="connsiteY11" fmla="*/ 970724 h 1493950"/>
              <a:gd name="connsiteX12" fmla="*/ 1710745 w 3696237"/>
              <a:gd name="connsiteY12" fmla="*/ 970724 h 1493950"/>
              <a:gd name="connsiteX13" fmla="*/ 1554052 w 3696237"/>
              <a:gd name="connsiteY13" fmla="*/ 970724 h 1493950"/>
              <a:gd name="connsiteX14" fmla="*/ 662190 w 3696237"/>
              <a:gd name="connsiteY14" fmla="*/ 970724 h 1493950"/>
              <a:gd name="connsiteX15" fmla="*/ 662190 w 3696237"/>
              <a:gd name="connsiteY15" fmla="*/ 1120463 h 1493950"/>
              <a:gd name="connsiteX16" fmla="*/ 848934 w 3696237"/>
              <a:gd name="connsiteY16" fmla="*/ 1120463 h 1493950"/>
              <a:gd name="connsiteX17" fmla="*/ 475446 w 3696237"/>
              <a:gd name="connsiteY17" fmla="*/ 1493950 h 1493950"/>
              <a:gd name="connsiteX18" fmla="*/ 101959 w 3696237"/>
              <a:gd name="connsiteY18" fmla="*/ 1120463 h 1493950"/>
              <a:gd name="connsiteX19" fmla="*/ 288702 w 3696237"/>
              <a:gd name="connsiteY19" fmla="*/ 1120463 h 1493950"/>
              <a:gd name="connsiteX20" fmla="*/ 288702 w 3696237"/>
              <a:gd name="connsiteY20" fmla="*/ 970724 h 1493950"/>
              <a:gd name="connsiteX21" fmla="*/ 0 w 3696237"/>
              <a:gd name="connsiteY21" fmla="*/ 970724 h 1493950"/>
              <a:gd name="connsiteX22" fmla="*/ 12880 w 3696237"/>
              <a:gd name="connsiteY22" fmla="*/ 12879 h 1493950"/>
              <a:gd name="connsiteX0" fmla="*/ 6530 w 3696237"/>
              <a:gd name="connsiteY0" fmla="*/ 179 h 1493950"/>
              <a:gd name="connsiteX1" fmla="*/ 1554052 w 3696237"/>
              <a:gd name="connsiteY1" fmla="*/ 0 h 1493950"/>
              <a:gd name="connsiteX2" fmla="*/ 1710745 w 3696237"/>
              <a:gd name="connsiteY2" fmla="*/ 0 h 1493950"/>
              <a:gd name="connsiteX3" fmla="*/ 3696237 w 3696237"/>
              <a:gd name="connsiteY3" fmla="*/ 12879 h 1493950"/>
              <a:gd name="connsiteX4" fmla="*/ 3696237 w 3696237"/>
              <a:gd name="connsiteY4" fmla="*/ 970724 h 1493950"/>
              <a:gd name="connsiteX5" fmla="*/ 3468711 w 3696237"/>
              <a:gd name="connsiteY5" fmla="*/ 970724 h 1493950"/>
              <a:gd name="connsiteX6" fmla="*/ 3468711 w 3696237"/>
              <a:gd name="connsiteY6" fmla="*/ 1120463 h 1493950"/>
              <a:gd name="connsiteX7" fmla="*/ 3655455 w 3696237"/>
              <a:gd name="connsiteY7" fmla="*/ 1120463 h 1493950"/>
              <a:gd name="connsiteX8" fmla="*/ 3281967 w 3696237"/>
              <a:gd name="connsiteY8" fmla="*/ 1493950 h 1493950"/>
              <a:gd name="connsiteX9" fmla="*/ 2908480 w 3696237"/>
              <a:gd name="connsiteY9" fmla="*/ 1120463 h 1493950"/>
              <a:gd name="connsiteX10" fmla="*/ 3095223 w 3696237"/>
              <a:gd name="connsiteY10" fmla="*/ 1120463 h 1493950"/>
              <a:gd name="connsiteX11" fmla="*/ 3095223 w 3696237"/>
              <a:gd name="connsiteY11" fmla="*/ 970724 h 1493950"/>
              <a:gd name="connsiteX12" fmla="*/ 1710745 w 3696237"/>
              <a:gd name="connsiteY12" fmla="*/ 970724 h 1493950"/>
              <a:gd name="connsiteX13" fmla="*/ 1554052 w 3696237"/>
              <a:gd name="connsiteY13" fmla="*/ 970724 h 1493950"/>
              <a:gd name="connsiteX14" fmla="*/ 662190 w 3696237"/>
              <a:gd name="connsiteY14" fmla="*/ 970724 h 1493950"/>
              <a:gd name="connsiteX15" fmla="*/ 662190 w 3696237"/>
              <a:gd name="connsiteY15" fmla="*/ 1120463 h 1493950"/>
              <a:gd name="connsiteX16" fmla="*/ 848934 w 3696237"/>
              <a:gd name="connsiteY16" fmla="*/ 1120463 h 1493950"/>
              <a:gd name="connsiteX17" fmla="*/ 475446 w 3696237"/>
              <a:gd name="connsiteY17" fmla="*/ 1493950 h 1493950"/>
              <a:gd name="connsiteX18" fmla="*/ 101959 w 3696237"/>
              <a:gd name="connsiteY18" fmla="*/ 1120463 h 1493950"/>
              <a:gd name="connsiteX19" fmla="*/ 288702 w 3696237"/>
              <a:gd name="connsiteY19" fmla="*/ 1120463 h 1493950"/>
              <a:gd name="connsiteX20" fmla="*/ 288702 w 3696237"/>
              <a:gd name="connsiteY20" fmla="*/ 970724 h 1493950"/>
              <a:gd name="connsiteX21" fmla="*/ 0 w 3696237"/>
              <a:gd name="connsiteY21" fmla="*/ 970724 h 1493950"/>
              <a:gd name="connsiteX22" fmla="*/ 6530 w 3696237"/>
              <a:gd name="connsiteY22" fmla="*/ 179 h 149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96237" h="1493950">
                <a:moveTo>
                  <a:pt x="6530" y="179"/>
                </a:moveTo>
                <a:lnTo>
                  <a:pt x="1554052" y="0"/>
                </a:lnTo>
                <a:lnTo>
                  <a:pt x="1710745" y="0"/>
                </a:lnTo>
                <a:lnTo>
                  <a:pt x="3696237" y="12879"/>
                </a:lnTo>
                <a:lnTo>
                  <a:pt x="3696237" y="970724"/>
                </a:lnTo>
                <a:lnTo>
                  <a:pt x="3468711" y="970724"/>
                </a:lnTo>
                <a:lnTo>
                  <a:pt x="3468711" y="1120463"/>
                </a:lnTo>
                <a:lnTo>
                  <a:pt x="3655455" y="1120463"/>
                </a:lnTo>
                <a:lnTo>
                  <a:pt x="3281967" y="1493950"/>
                </a:lnTo>
                <a:lnTo>
                  <a:pt x="2908480" y="1120463"/>
                </a:lnTo>
                <a:lnTo>
                  <a:pt x="3095223" y="1120463"/>
                </a:lnTo>
                <a:lnTo>
                  <a:pt x="3095223" y="970724"/>
                </a:lnTo>
                <a:lnTo>
                  <a:pt x="1710745" y="970724"/>
                </a:lnTo>
                <a:lnTo>
                  <a:pt x="1554052" y="970724"/>
                </a:lnTo>
                <a:lnTo>
                  <a:pt x="662190" y="970724"/>
                </a:lnTo>
                <a:lnTo>
                  <a:pt x="662190" y="1120463"/>
                </a:lnTo>
                <a:lnTo>
                  <a:pt x="848934" y="1120463"/>
                </a:lnTo>
                <a:lnTo>
                  <a:pt x="475446" y="1493950"/>
                </a:lnTo>
                <a:lnTo>
                  <a:pt x="101959" y="1120463"/>
                </a:lnTo>
                <a:lnTo>
                  <a:pt x="288702" y="1120463"/>
                </a:lnTo>
                <a:lnTo>
                  <a:pt x="288702" y="970724"/>
                </a:lnTo>
                <a:lnTo>
                  <a:pt x="0" y="970724"/>
                </a:lnTo>
                <a:cubicBezTo>
                  <a:pt x="0" y="642856"/>
                  <a:pt x="6530" y="328047"/>
                  <a:pt x="6530" y="179"/>
                </a:cubicBez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Navigators</a:t>
            </a:r>
          </a:p>
          <a:p>
            <a:pPr algn="ctr"/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Down Arrow Callout 9"/>
          <p:cNvSpPr/>
          <p:nvPr/>
        </p:nvSpPr>
        <p:spPr>
          <a:xfrm>
            <a:off x="4492580" y="128788"/>
            <a:ext cx="3206839" cy="1493950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Central Monitor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(HDMI / DVI / VGA)</a:t>
            </a:r>
          </a:p>
        </p:txBody>
      </p:sp>
      <p:sp>
        <p:nvSpPr>
          <p:cNvPr id="13" name="Freeform 12"/>
          <p:cNvSpPr/>
          <p:nvPr/>
        </p:nvSpPr>
        <p:spPr>
          <a:xfrm>
            <a:off x="1609858" y="5209503"/>
            <a:ext cx="4144851" cy="1532586"/>
          </a:xfrm>
          <a:custGeom>
            <a:avLst/>
            <a:gdLst>
              <a:gd name="connsiteX0" fmla="*/ 2706711 w 4415308"/>
              <a:gd name="connsiteY0" fmla="*/ 0 h 1532586"/>
              <a:gd name="connsiteX1" fmla="*/ 2956239 w 4415308"/>
              <a:gd name="connsiteY1" fmla="*/ 249528 h 1532586"/>
              <a:gd name="connsiteX2" fmla="*/ 2831475 w 4415308"/>
              <a:gd name="connsiteY2" fmla="*/ 249528 h 1532586"/>
              <a:gd name="connsiteX3" fmla="*/ 2831475 w 4415308"/>
              <a:gd name="connsiteY3" fmla="*/ 637505 h 1532586"/>
              <a:gd name="connsiteX4" fmla="*/ 3806702 w 4415308"/>
              <a:gd name="connsiteY4" fmla="*/ 637505 h 1532586"/>
              <a:gd name="connsiteX5" fmla="*/ 3806702 w 4415308"/>
              <a:gd name="connsiteY5" fmla="*/ 983508 h 1532586"/>
              <a:gd name="connsiteX6" fmla="*/ 4191538 w 4415308"/>
              <a:gd name="connsiteY6" fmla="*/ 983508 h 1532586"/>
              <a:gd name="connsiteX7" fmla="*/ 4191538 w 4415308"/>
              <a:gd name="connsiteY7" fmla="*/ 861275 h 1532586"/>
              <a:gd name="connsiteX8" fmla="*/ 4415308 w 4415308"/>
              <a:gd name="connsiteY8" fmla="*/ 1085046 h 1532586"/>
              <a:gd name="connsiteX9" fmla="*/ 4191538 w 4415308"/>
              <a:gd name="connsiteY9" fmla="*/ 1308816 h 1532586"/>
              <a:gd name="connsiteX10" fmla="*/ 4191538 w 4415308"/>
              <a:gd name="connsiteY10" fmla="*/ 1186583 h 1532586"/>
              <a:gd name="connsiteX11" fmla="*/ 3806702 w 4415308"/>
              <a:gd name="connsiteY11" fmla="*/ 1186583 h 1532586"/>
              <a:gd name="connsiteX12" fmla="*/ 3806702 w 4415308"/>
              <a:gd name="connsiteY12" fmla="*/ 1532586 h 1532586"/>
              <a:gd name="connsiteX13" fmla="*/ 3205767 w 4415308"/>
              <a:gd name="connsiteY13" fmla="*/ 1532586 h 1532586"/>
              <a:gd name="connsiteX14" fmla="*/ 2207654 w 4415308"/>
              <a:gd name="connsiteY14" fmla="*/ 1532586 h 1532586"/>
              <a:gd name="connsiteX15" fmla="*/ 0 w 4415308"/>
              <a:gd name="connsiteY15" fmla="*/ 1532586 h 1532586"/>
              <a:gd name="connsiteX16" fmla="*/ 0 w 4415308"/>
              <a:gd name="connsiteY16" fmla="*/ 637505 h 1532586"/>
              <a:gd name="connsiteX17" fmla="*/ 2581946 w 4415308"/>
              <a:gd name="connsiteY17" fmla="*/ 637505 h 1532586"/>
              <a:gd name="connsiteX18" fmla="*/ 2581946 w 4415308"/>
              <a:gd name="connsiteY18" fmla="*/ 249528 h 1532586"/>
              <a:gd name="connsiteX19" fmla="*/ 2457182 w 4415308"/>
              <a:gd name="connsiteY19" fmla="*/ 249528 h 153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15308" h="1532586">
                <a:moveTo>
                  <a:pt x="2706711" y="0"/>
                </a:moveTo>
                <a:lnTo>
                  <a:pt x="2956239" y="249528"/>
                </a:lnTo>
                <a:lnTo>
                  <a:pt x="2831475" y="249528"/>
                </a:lnTo>
                <a:lnTo>
                  <a:pt x="2831475" y="637505"/>
                </a:lnTo>
                <a:lnTo>
                  <a:pt x="3806702" y="637505"/>
                </a:lnTo>
                <a:lnTo>
                  <a:pt x="3806702" y="983508"/>
                </a:lnTo>
                <a:lnTo>
                  <a:pt x="4191538" y="983508"/>
                </a:lnTo>
                <a:lnTo>
                  <a:pt x="4191538" y="861275"/>
                </a:lnTo>
                <a:lnTo>
                  <a:pt x="4415308" y="1085046"/>
                </a:lnTo>
                <a:lnTo>
                  <a:pt x="4191538" y="1308816"/>
                </a:lnTo>
                <a:lnTo>
                  <a:pt x="4191538" y="1186583"/>
                </a:lnTo>
                <a:lnTo>
                  <a:pt x="3806702" y="1186583"/>
                </a:lnTo>
                <a:lnTo>
                  <a:pt x="3806702" y="1532586"/>
                </a:lnTo>
                <a:lnTo>
                  <a:pt x="3205767" y="1532586"/>
                </a:lnTo>
                <a:lnTo>
                  <a:pt x="2207654" y="1532586"/>
                </a:lnTo>
                <a:lnTo>
                  <a:pt x="0" y="1532586"/>
                </a:lnTo>
                <a:lnTo>
                  <a:pt x="0" y="637505"/>
                </a:lnTo>
                <a:lnTo>
                  <a:pt x="2581946" y="637505"/>
                </a:lnTo>
                <a:lnTo>
                  <a:pt x="2581946" y="249528"/>
                </a:lnTo>
                <a:lnTo>
                  <a:pt x="2457182" y="249528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/>
          </a:p>
          <a:p>
            <a:r>
              <a:rPr lang="en-US" sz="4000" b="1" dirty="0"/>
              <a:t>Tea and biscuits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71234" y="3090930"/>
            <a:ext cx="6181858" cy="10753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Similarly-</a:t>
            </a:r>
            <a:r>
              <a:rPr lang="en-US" sz="4000" b="1" dirty="0" err="1"/>
              <a:t>specced</a:t>
            </a:r>
            <a:r>
              <a:rPr lang="en-US" sz="4000" b="1" dirty="0"/>
              <a:t> machines</a:t>
            </a:r>
            <a:br>
              <a:rPr lang="en-US" sz="4000" b="1" dirty="0"/>
            </a:br>
            <a:r>
              <a:rPr lang="en-US" sz="2000" b="1" dirty="0">
                <a:solidFill>
                  <a:schemeClr val="bg1"/>
                </a:solidFill>
              </a:rPr>
              <a:t>(plus a wireless keyboard/mouse)</a:t>
            </a:r>
          </a:p>
        </p:txBody>
      </p:sp>
      <p:sp>
        <p:nvSpPr>
          <p:cNvPr id="20" name="Freeform 19"/>
          <p:cNvSpPr/>
          <p:nvPr/>
        </p:nvSpPr>
        <p:spPr>
          <a:xfrm>
            <a:off x="7791718" y="2807593"/>
            <a:ext cx="4301544" cy="3934497"/>
          </a:xfrm>
          <a:custGeom>
            <a:avLst/>
            <a:gdLst>
              <a:gd name="connsiteX0" fmla="*/ 3090930 w 4301544"/>
              <a:gd name="connsiteY0" fmla="*/ 0 h 3934497"/>
              <a:gd name="connsiteX1" fmla="*/ 3580327 w 4301544"/>
              <a:gd name="connsiteY1" fmla="*/ 489397 h 3934497"/>
              <a:gd name="connsiteX2" fmla="*/ 3335629 w 4301544"/>
              <a:gd name="connsiteY2" fmla="*/ 489397 h 3934497"/>
              <a:gd name="connsiteX3" fmla="*/ 3335629 w 4301544"/>
              <a:gd name="connsiteY3" fmla="*/ 1661377 h 3934497"/>
              <a:gd name="connsiteX4" fmla="*/ 4301544 w 4301544"/>
              <a:gd name="connsiteY4" fmla="*/ 1661377 h 3934497"/>
              <a:gd name="connsiteX5" fmla="*/ 4301544 w 4301544"/>
              <a:gd name="connsiteY5" fmla="*/ 3934497 h 3934497"/>
              <a:gd name="connsiteX6" fmla="*/ 1442434 w 4301544"/>
              <a:gd name="connsiteY6" fmla="*/ 3934497 h 3934497"/>
              <a:gd name="connsiteX7" fmla="*/ 1442434 w 4301544"/>
              <a:gd name="connsiteY7" fmla="*/ 3622184 h 3934497"/>
              <a:gd name="connsiteX8" fmla="*/ 476519 w 4301544"/>
              <a:gd name="connsiteY8" fmla="*/ 3622184 h 3934497"/>
              <a:gd name="connsiteX9" fmla="*/ 476519 w 4301544"/>
              <a:gd name="connsiteY9" fmla="*/ 3860443 h 3934497"/>
              <a:gd name="connsiteX10" fmla="*/ 0 w 4301544"/>
              <a:gd name="connsiteY10" fmla="*/ 3383925 h 3934497"/>
              <a:gd name="connsiteX11" fmla="*/ 476519 w 4301544"/>
              <a:gd name="connsiteY11" fmla="*/ 2907406 h 3934497"/>
              <a:gd name="connsiteX12" fmla="*/ 476519 w 4301544"/>
              <a:gd name="connsiteY12" fmla="*/ 3145665 h 3934497"/>
              <a:gd name="connsiteX13" fmla="*/ 1442434 w 4301544"/>
              <a:gd name="connsiteY13" fmla="*/ 3145665 h 3934497"/>
              <a:gd name="connsiteX14" fmla="*/ 1442434 w 4301544"/>
              <a:gd name="connsiteY14" fmla="*/ 1661377 h 3934497"/>
              <a:gd name="connsiteX15" fmla="*/ 2846232 w 4301544"/>
              <a:gd name="connsiteY15" fmla="*/ 1661377 h 3934497"/>
              <a:gd name="connsiteX16" fmla="*/ 2846232 w 4301544"/>
              <a:gd name="connsiteY16" fmla="*/ 489397 h 3934497"/>
              <a:gd name="connsiteX17" fmla="*/ 2601533 w 4301544"/>
              <a:gd name="connsiteY17" fmla="*/ 489397 h 393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01544" h="3934497">
                <a:moveTo>
                  <a:pt x="3090930" y="0"/>
                </a:moveTo>
                <a:lnTo>
                  <a:pt x="3580327" y="489397"/>
                </a:lnTo>
                <a:lnTo>
                  <a:pt x="3335629" y="489397"/>
                </a:lnTo>
                <a:lnTo>
                  <a:pt x="3335629" y="1661377"/>
                </a:lnTo>
                <a:lnTo>
                  <a:pt x="4301544" y="1661377"/>
                </a:lnTo>
                <a:lnTo>
                  <a:pt x="4301544" y="3934497"/>
                </a:lnTo>
                <a:lnTo>
                  <a:pt x="1442434" y="3934497"/>
                </a:lnTo>
                <a:lnTo>
                  <a:pt x="1442434" y="3622184"/>
                </a:lnTo>
                <a:lnTo>
                  <a:pt x="476519" y="3622184"/>
                </a:lnTo>
                <a:lnTo>
                  <a:pt x="476519" y="3860443"/>
                </a:lnTo>
                <a:lnTo>
                  <a:pt x="0" y="3383925"/>
                </a:lnTo>
                <a:lnTo>
                  <a:pt x="476519" y="2907406"/>
                </a:lnTo>
                <a:lnTo>
                  <a:pt x="476519" y="3145665"/>
                </a:lnTo>
                <a:lnTo>
                  <a:pt x="1442434" y="3145665"/>
                </a:lnTo>
                <a:lnTo>
                  <a:pt x="1442434" y="1661377"/>
                </a:lnTo>
                <a:lnTo>
                  <a:pt x="2846232" y="1661377"/>
                </a:lnTo>
                <a:lnTo>
                  <a:pt x="2846232" y="489397"/>
                </a:lnTo>
                <a:lnTo>
                  <a:pt x="2601533" y="48939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000" b="1" dirty="0"/>
          </a:p>
          <a:p>
            <a:pPr algn="r"/>
            <a:endParaRPr lang="en-US" sz="4000" b="1" dirty="0"/>
          </a:p>
          <a:p>
            <a:pPr algn="r"/>
            <a:endParaRPr lang="en-US" sz="4000" b="1" dirty="0"/>
          </a:p>
          <a:p>
            <a:pPr algn="r">
              <a:spcBef>
                <a:spcPts val="3000"/>
              </a:spcBef>
            </a:pPr>
            <a:r>
              <a:rPr lang="en-US" sz="4000" b="1" dirty="0"/>
              <a:t>Pens, paper,</a:t>
            </a:r>
          </a:p>
          <a:p>
            <a:pPr algn="r"/>
            <a:r>
              <a:rPr lang="en-US" sz="4000" b="1" dirty="0"/>
              <a:t>whiteboards</a:t>
            </a:r>
          </a:p>
          <a:p>
            <a:pPr algn="r"/>
            <a:r>
              <a:rPr lang="en-US" sz="4000" b="1" dirty="0"/>
              <a:t>for sketching</a:t>
            </a:r>
          </a:p>
          <a:p>
            <a:pPr algn="r"/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8179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  <p:bldP spid="13" grpId="0" animBg="1"/>
      <p:bldP spid="15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Down Arrow Callout 4"/>
          <p:cNvSpPr/>
          <p:nvPr/>
        </p:nvSpPr>
        <p:spPr>
          <a:xfrm>
            <a:off x="4770876" y="0"/>
            <a:ext cx="3856290" cy="1493950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Monitor and webcam</a:t>
            </a:r>
          </a:p>
        </p:txBody>
      </p:sp>
      <p:sp>
        <p:nvSpPr>
          <p:cNvPr id="11" name="Freeform 10"/>
          <p:cNvSpPr/>
          <p:nvPr/>
        </p:nvSpPr>
        <p:spPr>
          <a:xfrm flipH="1">
            <a:off x="2478157" y="5423312"/>
            <a:ext cx="7880563" cy="1075384"/>
          </a:xfrm>
          <a:custGeom>
            <a:avLst/>
            <a:gdLst>
              <a:gd name="connsiteX0" fmla="*/ 6815487 w 7880563"/>
              <a:gd name="connsiteY0" fmla="*/ 0 h 1075384"/>
              <a:gd name="connsiteX1" fmla="*/ 992097 w 7880563"/>
              <a:gd name="connsiteY1" fmla="*/ 0 h 1075384"/>
              <a:gd name="connsiteX2" fmla="*/ 812863 w 7880563"/>
              <a:gd name="connsiteY2" fmla="*/ 179234 h 1075384"/>
              <a:gd name="connsiteX3" fmla="*/ 812863 w 7880563"/>
              <a:gd name="connsiteY3" fmla="*/ 387019 h 1075384"/>
              <a:gd name="connsiteX4" fmla="*/ 357809 w 7880563"/>
              <a:gd name="connsiteY4" fmla="*/ 387019 h 1075384"/>
              <a:gd name="connsiteX5" fmla="*/ 357809 w 7880563"/>
              <a:gd name="connsiteY5" fmla="*/ 208115 h 1075384"/>
              <a:gd name="connsiteX6" fmla="*/ 0 w 7880563"/>
              <a:gd name="connsiteY6" fmla="*/ 565924 h 1075384"/>
              <a:gd name="connsiteX7" fmla="*/ 357809 w 7880563"/>
              <a:gd name="connsiteY7" fmla="*/ 923732 h 1075384"/>
              <a:gd name="connsiteX8" fmla="*/ 357809 w 7880563"/>
              <a:gd name="connsiteY8" fmla="*/ 744828 h 1075384"/>
              <a:gd name="connsiteX9" fmla="*/ 812863 w 7880563"/>
              <a:gd name="connsiteY9" fmla="*/ 744828 h 1075384"/>
              <a:gd name="connsiteX10" fmla="*/ 812863 w 7880563"/>
              <a:gd name="connsiteY10" fmla="*/ 896150 h 1075384"/>
              <a:gd name="connsiteX11" fmla="*/ 992097 w 7880563"/>
              <a:gd name="connsiteY11" fmla="*/ 1075384 h 1075384"/>
              <a:gd name="connsiteX12" fmla="*/ 6815487 w 7880563"/>
              <a:gd name="connsiteY12" fmla="*/ 1075384 h 1075384"/>
              <a:gd name="connsiteX13" fmla="*/ 6994721 w 7880563"/>
              <a:gd name="connsiteY13" fmla="*/ 896150 h 1075384"/>
              <a:gd name="connsiteX14" fmla="*/ 6994721 w 7880563"/>
              <a:gd name="connsiteY14" fmla="*/ 744828 h 1075384"/>
              <a:gd name="connsiteX15" fmla="*/ 7522754 w 7880563"/>
              <a:gd name="connsiteY15" fmla="*/ 744828 h 1075384"/>
              <a:gd name="connsiteX16" fmla="*/ 7522754 w 7880563"/>
              <a:gd name="connsiteY16" fmla="*/ 923732 h 1075384"/>
              <a:gd name="connsiteX17" fmla="*/ 7880563 w 7880563"/>
              <a:gd name="connsiteY17" fmla="*/ 565924 h 1075384"/>
              <a:gd name="connsiteX18" fmla="*/ 7522754 w 7880563"/>
              <a:gd name="connsiteY18" fmla="*/ 208115 h 1075384"/>
              <a:gd name="connsiteX19" fmla="*/ 7522754 w 7880563"/>
              <a:gd name="connsiteY19" fmla="*/ 387019 h 1075384"/>
              <a:gd name="connsiteX20" fmla="*/ 6994721 w 7880563"/>
              <a:gd name="connsiteY20" fmla="*/ 387019 h 1075384"/>
              <a:gd name="connsiteX21" fmla="*/ 6994721 w 7880563"/>
              <a:gd name="connsiteY21" fmla="*/ 179234 h 1075384"/>
              <a:gd name="connsiteX22" fmla="*/ 6815487 w 7880563"/>
              <a:gd name="connsiteY22" fmla="*/ 0 h 107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880563" h="1075384">
                <a:moveTo>
                  <a:pt x="6815487" y="0"/>
                </a:moveTo>
                <a:lnTo>
                  <a:pt x="992097" y="0"/>
                </a:lnTo>
                <a:cubicBezTo>
                  <a:pt x="893109" y="0"/>
                  <a:pt x="812863" y="80246"/>
                  <a:pt x="812863" y="179234"/>
                </a:cubicBezTo>
                <a:lnTo>
                  <a:pt x="812863" y="387019"/>
                </a:lnTo>
                <a:lnTo>
                  <a:pt x="357809" y="387019"/>
                </a:lnTo>
                <a:lnTo>
                  <a:pt x="357809" y="208115"/>
                </a:lnTo>
                <a:lnTo>
                  <a:pt x="0" y="565924"/>
                </a:lnTo>
                <a:lnTo>
                  <a:pt x="357809" y="923732"/>
                </a:lnTo>
                <a:lnTo>
                  <a:pt x="357809" y="744828"/>
                </a:lnTo>
                <a:lnTo>
                  <a:pt x="812863" y="744828"/>
                </a:lnTo>
                <a:lnTo>
                  <a:pt x="812863" y="896150"/>
                </a:lnTo>
                <a:cubicBezTo>
                  <a:pt x="812863" y="995138"/>
                  <a:pt x="893109" y="1075384"/>
                  <a:pt x="992097" y="1075384"/>
                </a:cubicBezTo>
                <a:lnTo>
                  <a:pt x="6815487" y="1075384"/>
                </a:lnTo>
                <a:cubicBezTo>
                  <a:pt x="6914475" y="1075384"/>
                  <a:pt x="6994721" y="995138"/>
                  <a:pt x="6994721" y="896150"/>
                </a:cubicBezTo>
                <a:lnTo>
                  <a:pt x="6994721" y="744828"/>
                </a:lnTo>
                <a:lnTo>
                  <a:pt x="7522754" y="744828"/>
                </a:lnTo>
                <a:lnTo>
                  <a:pt x="7522754" y="923732"/>
                </a:lnTo>
                <a:lnTo>
                  <a:pt x="7880563" y="565924"/>
                </a:lnTo>
                <a:lnTo>
                  <a:pt x="7522754" y="208115"/>
                </a:lnTo>
                <a:lnTo>
                  <a:pt x="7522754" y="387019"/>
                </a:lnTo>
                <a:lnTo>
                  <a:pt x="6994721" y="387019"/>
                </a:lnTo>
                <a:lnTo>
                  <a:pt x="6994721" y="179234"/>
                </a:lnTo>
                <a:cubicBezTo>
                  <a:pt x="6994721" y="80246"/>
                  <a:pt x="6914475" y="0"/>
                  <a:pt x="6815487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Isolated from noise</a:t>
            </a:r>
          </a:p>
          <a:p>
            <a:pPr algn="ctr"/>
            <a:r>
              <a:rPr lang="en-US" dirty="0"/>
              <a:t>(incoming and outgoing!)</a:t>
            </a:r>
          </a:p>
        </p:txBody>
      </p:sp>
    </p:spTree>
    <p:extLst>
      <p:ext uri="{BB962C8B-B14F-4D97-AF65-F5344CB8AC3E}">
        <p14:creationId xmlns:p14="http://schemas.microsoft.com/office/powerpoint/2010/main" val="83236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Tricks of the trade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Line numbers</a:t>
            </a:r>
          </a:p>
          <a:p>
            <a:r>
              <a:rPr lang="en-US" dirty="0"/>
              <a:t>Sidebar</a:t>
            </a:r>
          </a:p>
          <a:p>
            <a:r>
              <a:rPr lang="en-US" dirty="0"/>
              <a:t>Mobbing remotely</a:t>
            </a:r>
          </a:p>
        </p:txBody>
      </p:sp>
    </p:spTree>
    <p:extLst>
      <p:ext uri="{BB962C8B-B14F-4D97-AF65-F5344CB8AC3E}">
        <p14:creationId xmlns:p14="http://schemas.microsoft.com/office/powerpoint/2010/main" val="75476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98" y="236734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Century Gothic"/>
              </a:rPr>
              <a:t>MOBBING: </a:t>
            </a:r>
            <a:br>
              <a:rPr lang="en-US" sz="7200" b="1" dirty="0">
                <a:latin typeface="Century Gothic"/>
              </a:rPr>
            </a:br>
            <a:r>
              <a:rPr lang="en-US" sz="7200" b="1" dirty="0">
                <a:latin typeface="Century Gothic"/>
              </a:rPr>
              <a:t>THE CHALLENGES</a:t>
            </a:r>
          </a:p>
        </p:txBody>
      </p:sp>
    </p:spTree>
    <p:extLst>
      <p:ext uri="{BB962C8B-B14F-4D97-AF65-F5344CB8AC3E}">
        <p14:creationId xmlns:p14="http://schemas.microsoft.com/office/powerpoint/2010/main" val="1269550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llenges_notalltasks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4889" y="665970"/>
            <a:ext cx="7188467" cy="5025936"/>
          </a:xfrm>
        </p:spPr>
      </p:pic>
      <p:sp>
        <p:nvSpPr>
          <p:cNvPr id="2" name="TextBox 1"/>
          <p:cNvSpPr txBox="1"/>
          <p:nvPr/>
        </p:nvSpPr>
        <p:spPr>
          <a:xfrm rot="-13260000" flipV="1">
            <a:off x="3957638" y="2563813"/>
            <a:ext cx="3649210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0317" y="6153150"/>
            <a:ext cx="7180771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b="1" dirty="0">
                <a:latin typeface="Century Gothic"/>
              </a:rPr>
              <a:t>NOT EVERY TASK IS SUITABLE</a:t>
            </a:r>
          </a:p>
        </p:txBody>
      </p:sp>
    </p:spTree>
    <p:extLst>
      <p:ext uri="{BB962C8B-B14F-4D97-AF65-F5344CB8AC3E}">
        <p14:creationId xmlns:p14="http://schemas.microsoft.com/office/powerpoint/2010/main" val="2027130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llenges_splitnotsin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0452" y="735594"/>
            <a:ext cx="7188467" cy="5025936"/>
          </a:xfrm>
        </p:spPr>
      </p:pic>
      <p:sp>
        <p:nvSpPr>
          <p:cNvPr id="3" name="TextBox 2"/>
          <p:cNvSpPr txBox="1"/>
          <p:nvPr/>
        </p:nvSpPr>
        <p:spPr>
          <a:xfrm>
            <a:off x="244415" y="6139132"/>
            <a:ext cx="7180771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b="1" dirty="0">
                <a:latin typeface="Century Gothic"/>
              </a:rPr>
              <a:t>SPLITTING ISN'T A SIN</a:t>
            </a:r>
          </a:p>
        </p:txBody>
      </p:sp>
    </p:spTree>
    <p:extLst>
      <p:ext uri="{BB962C8B-B14F-4D97-AF65-F5344CB8AC3E}">
        <p14:creationId xmlns:p14="http://schemas.microsoft.com/office/powerpoint/2010/main" val="356966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6412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200" dirty="0">
                <a:solidFill>
                  <a:schemeClr val="bg1"/>
                </a:solidFill>
                <a:latin typeface="The Godfather" charset="0"/>
                <a:ea typeface="The Godfather" charset="0"/>
                <a:cs typeface="The Godfather" charset="0"/>
              </a:rPr>
              <a:t>Mob Programming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14" y="5863733"/>
            <a:ext cx="5268686" cy="994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091" y="0"/>
            <a:ext cx="5700909" cy="47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llenges_rabbitholes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0452" y="735594"/>
            <a:ext cx="7188466" cy="5025936"/>
          </a:xfrm>
        </p:spPr>
      </p:pic>
      <p:sp>
        <p:nvSpPr>
          <p:cNvPr id="2" name="TextBox 1"/>
          <p:cNvSpPr txBox="1"/>
          <p:nvPr/>
        </p:nvSpPr>
        <p:spPr>
          <a:xfrm>
            <a:off x="-358501" y="6162788"/>
            <a:ext cx="5041126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800" b="1" dirty="0">
                <a:latin typeface="Century Gothic"/>
              </a:rPr>
              <a:t>BEWARE RABBIT HOLES</a:t>
            </a:r>
          </a:p>
        </p:txBody>
      </p:sp>
    </p:spTree>
    <p:extLst>
      <p:ext uri="{BB962C8B-B14F-4D97-AF65-F5344CB8AC3E}">
        <p14:creationId xmlns:p14="http://schemas.microsoft.com/office/powerpoint/2010/main" val="100560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llenges_toolong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0452" y="735594"/>
            <a:ext cx="7188467" cy="5025936"/>
          </a:xfrm>
        </p:spPr>
      </p:pic>
      <p:sp>
        <p:nvSpPr>
          <p:cNvPr id="3" name="TextBox 2"/>
          <p:cNvSpPr txBox="1"/>
          <p:nvPr/>
        </p:nvSpPr>
        <p:spPr>
          <a:xfrm>
            <a:off x="244414" y="6139132"/>
            <a:ext cx="8820757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"/>
              </a:rPr>
              <a:t>DON’T MAKE ONE PERSON DRIVE FOR TOO LONG</a:t>
            </a:r>
          </a:p>
        </p:txBody>
      </p:sp>
    </p:spTree>
    <p:extLst>
      <p:ext uri="{BB962C8B-B14F-4D97-AF65-F5344CB8AC3E}">
        <p14:creationId xmlns:p14="http://schemas.microsoft.com/office/powerpoint/2010/main" val="1318229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llenges_disengag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0452" y="735594"/>
            <a:ext cx="7188466" cy="5025936"/>
          </a:xfrm>
        </p:spPr>
      </p:pic>
      <p:sp>
        <p:nvSpPr>
          <p:cNvPr id="3" name="TextBox 2"/>
          <p:cNvSpPr txBox="1"/>
          <p:nvPr/>
        </p:nvSpPr>
        <p:spPr>
          <a:xfrm>
            <a:off x="244415" y="6139132"/>
            <a:ext cx="7180771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b="1" dirty="0">
                <a:latin typeface="Century Gothic"/>
              </a:rPr>
              <a:t>SUPPORT THE DRIVER</a:t>
            </a:r>
          </a:p>
        </p:txBody>
      </p:sp>
    </p:spTree>
    <p:extLst>
      <p:ext uri="{BB962C8B-B14F-4D97-AF65-F5344CB8AC3E}">
        <p14:creationId xmlns:p14="http://schemas.microsoft.com/office/powerpoint/2010/main" val="3868177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llenges_trust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0452" y="735594"/>
            <a:ext cx="7188467" cy="5025936"/>
          </a:xfrm>
        </p:spPr>
      </p:pic>
      <p:sp>
        <p:nvSpPr>
          <p:cNvPr id="3" name="TextBox 2"/>
          <p:cNvSpPr txBox="1"/>
          <p:nvPr/>
        </p:nvSpPr>
        <p:spPr>
          <a:xfrm>
            <a:off x="244415" y="6139132"/>
            <a:ext cx="7180771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b="1" dirty="0">
                <a:latin typeface="Century Gothic"/>
              </a:rPr>
              <a:t>TRUST REQUIRED</a:t>
            </a:r>
          </a:p>
        </p:txBody>
      </p:sp>
    </p:spTree>
    <p:extLst>
      <p:ext uri="{BB962C8B-B14F-4D97-AF65-F5344CB8AC3E}">
        <p14:creationId xmlns:p14="http://schemas.microsoft.com/office/powerpoint/2010/main" val="3905818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llenges_cantforc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0452" y="735594"/>
            <a:ext cx="7188467" cy="5025936"/>
          </a:xfrm>
        </p:spPr>
      </p:pic>
      <p:sp>
        <p:nvSpPr>
          <p:cNvPr id="3" name="TextBox 2"/>
          <p:cNvSpPr txBox="1"/>
          <p:nvPr/>
        </p:nvSpPr>
        <p:spPr>
          <a:xfrm>
            <a:off x="244415" y="6139132"/>
            <a:ext cx="7180771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800" b="1" dirty="0">
                <a:latin typeface="Century Gothic"/>
              </a:rPr>
              <a:t>DON'T FORCE IT</a:t>
            </a:r>
          </a:p>
        </p:txBody>
      </p:sp>
    </p:spTree>
    <p:extLst>
      <p:ext uri="{BB962C8B-B14F-4D97-AF65-F5344CB8AC3E}">
        <p14:creationId xmlns:p14="http://schemas.microsoft.com/office/powerpoint/2010/main" val="4133222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narchy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0452" y="735594"/>
            <a:ext cx="7188466" cy="5025936"/>
          </a:xfrm>
        </p:spPr>
      </p:pic>
    </p:spTree>
    <p:extLst>
      <p:ext uri="{BB962C8B-B14F-4D97-AF65-F5344CB8AC3E}">
        <p14:creationId xmlns:p14="http://schemas.microsoft.com/office/powerpoint/2010/main" val="2788481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more productive (in the right situations)</a:t>
            </a:r>
          </a:p>
          <a:p>
            <a:r>
              <a:rPr lang="en-US"/>
              <a:t>Knowledge-sharing means less </a:t>
            </a:r>
            <a:r>
              <a:rPr lang="en-US" dirty="0"/>
              <a:t>ramp-up time on related tasks</a:t>
            </a:r>
          </a:p>
          <a:p>
            <a:r>
              <a:rPr lang="en-US" dirty="0"/>
              <a:t>It’s worked for us – it might work for you</a:t>
            </a:r>
          </a:p>
          <a:p>
            <a:r>
              <a:rPr lang="en-US" dirty="0"/>
              <a:t>It’s easy to try</a:t>
            </a:r>
          </a:p>
          <a:p>
            <a:r>
              <a:rPr lang="en-US" dirty="0"/>
              <a:t>Contact us if you’d like some advice</a:t>
            </a:r>
          </a:p>
        </p:txBody>
      </p:sp>
    </p:spTree>
    <p:extLst>
      <p:ext uri="{BB962C8B-B14F-4D97-AF65-F5344CB8AC3E}">
        <p14:creationId xmlns:p14="http://schemas.microsoft.com/office/powerpoint/2010/main" val="72509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112"/>
            <a:ext cx="12192000" cy="8973312"/>
          </a:xfrm>
        </p:spPr>
      </p:pic>
      <p:sp>
        <p:nvSpPr>
          <p:cNvPr id="7" name="TextBox 6"/>
          <p:cNvSpPr txBox="1"/>
          <p:nvPr/>
        </p:nvSpPr>
        <p:spPr>
          <a:xfrm>
            <a:off x="1552978" y="5048518"/>
            <a:ext cx="9800822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#</a:t>
            </a:r>
            <a:r>
              <a:rPr lang="en-US" sz="4400" b="1" dirty="0" err="1">
                <a:solidFill>
                  <a:schemeClr val="bg1"/>
                </a:solidFill>
              </a:rPr>
              <a:t>MobProgramming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9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2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497" y="1289597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s-IS" sz="6000" dirty="0"/>
              <a:t>“All the brilliant people working on the same thing, at the same time, in the same space, and on the same computer”</a:t>
            </a:r>
          </a:p>
          <a:p>
            <a:pPr marL="0" indent="0" algn="r">
              <a:buNone/>
            </a:pPr>
            <a:r>
              <a:rPr lang="is-IS" sz="3600" i="1" dirty="0"/>
              <a:t>- Woody Zuill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254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howtomob_0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10" y="0"/>
            <a:ext cx="7967952" cy="6497126"/>
          </a:xfrm>
        </p:spPr>
      </p:pic>
    </p:spTree>
    <p:extLst>
      <p:ext uri="{BB962C8B-B14F-4D97-AF65-F5344CB8AC3E}">
        <p14:creationId xmlns:p14="http://schemas.microsoft.com/office/powerpoint/2010/main" val="237572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howtomob_0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10" y="735594"/>
            <a:ext cx="7967952" cy="5025938"/>
          </a:xfrm>
        </p:spPr>
      </p:pic>
    </p:spTree>
    <p:extLst>
      <p:ext uri="{BB962C8B-B14F-4D97-AF65-F5344CB8AC3E}">
        <p14:creationId xmlns:p14="http://schemas.microsoft.com/office/powerpoint/2010/main" val="362033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howtomob_03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11" y="735594"/>
            <a:ext cx="7967950" cy="5025938"/>
          </a:xfrm>
        </p:spPr>
      </p:pic>
    </p:spTree>
    <p:extLst>
      <p:ext uri="{BB962C8B-B14F-4D97-AF65-F5344CB8AC3E}">
        <p14:creationId xmlns:p14="http://schemas.microsoft.com/office/powerpoint/2010/main" val="350561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howtomob_0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11" y="735594"/>
            <a:ext cx="7967950" cy="5025937"/>
          </a:xfrm>
        </p:spPr>
      </p:pic>
    </p:spTree>
    <p:extLst>
      <p:ext uri="{BB962C8B-B14F-4D97-AF65-F5344CB8AC3E}">
        <p14:creationId xmlns:p14="http://schemas.microsoft.com/office/powerpoint/2010/main" val="380723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howtomob_05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0712" y="735594"/>
            <a:ext cx="7967948" cy="5025937"/>
          </a:xfrm>
        </p:spPr>
      </p:pic>
    </p:spTree>
    <p:extLst>
      <p:ext uri="{BB962C8B-B14F-4D97-AF65-F5344CB8AC3E}">
        <p14:creationId xmlns:p14="http://schemas.microsoft.com/office/powerpoint/2010/main" val="241434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724</Words>
  <Application>Microsoft Office PowerPoint</Application>
  <PresentationFormat>Widescreen</PresentationFormat>
  <Paragraphs>144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Concerns in a nutshell</vt:lpstr>
      <vt:lpstr>Concerns in a nutshell</vt:lpstr>
      <vt:lpstr>PowerPoint Presentation</vt:lpstr>
      <vt:lpstr>PowerPoint Presentation</vt:lpstr>
      <vt:lpstr>PowerPoint Presentation</vt:lpstr>
      <vt:lpstr>Tricks of the trade</vt:lpstr>
      <vt:lpstr>MOBBING:  THE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Studd</dc:creator>
  <cp:lastModifiedBy>Neil Studd</cp:lastModifiedBy>
  <cp:revision>61</cp:revision>
  <cp:lastPrinted>2016-02-29T16:06:38Z</cp:lastPrinted>
  <dcterms:created xsi:type="dcterms:W3CDTF">2016-02-22T07:17:37Z</dcterms:created>
  <dcterms:modified xsi:type="dcterms:W3CDTF">2016-03-02T12:55:36Z</dcterms:modified>
</cp:coreProperties>
</file>